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9" r:id="rId6"/>
    <p:sldId id="264" r:id="rId7"/>
    <p:sldId id="258" r:id="rId8"/>
    <p:sldId id="263" r:id="rId9"/>
    <p:sldId id="265" r:id="rId10"/>
    <p:sldId id="266" r:id="rId11"/>
    <p:sldId id="267" r:id="rId12"/>
    <p:sldId id="271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808"/>
    <a:srgbClr val="FE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2146-8B69-4C4C-AAFE-95FAA5C429FA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3516-83A8-46A3-ACE8-273E3A363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F120-04C6-41F8-B6A6-EDE45FC62C6C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3CF1-3E39-4C5D-B167-73B44BB35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6CC4-2D5E-4345-A428-C4AC8FB978E2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9D70-281A-4FF6-A609-38C59786E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320F-9EA6-4BC5-98B5-E9D3A98C6A0A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808B-8DF9-439E-9575-DCC6D18B6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4894-92F9-4095-93D1-92239644ACAD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D53C-DAA3-4BE7-953B-71D2A47F6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6635-FC97-4F05-9EC8-189C9FA6EE0D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5AAD-C6CE-4911-8836-7154B55E3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1003-1E11-432E-80E8-EC6919B546D4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3B83-EE27-48DE-8955-AF0A3254D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2621-8DD3-456E-AC1B-4651CBC7B1DA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FE00-95CE-4D87-9595-B83FEA820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B106-B203-429E-B4BF-EDC0AC44221F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659F-2CEE-4B7F-908B-2B99D89CC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8EEA-B7F0-4B29-8551-6C1CE8C9467B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2CD-1984-4EB8-8C68-4858F9D65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7E0F-EC55-4D5A-B802-FD2E7E2655D5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0CEB-01B7-44A6-8AA6-99F27154D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899927-4647-4C6B-952D-A4E108D664B5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3C0BA5-EA20-47BF-B5EE-A294ACA94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«Средняя школа №6 им. А.С.Макаренко» (МБОУ СШ№ 6 им. А.С.Макаренко)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300" y="1844675"/>
            <a:ext cx="8424863" cy="4752975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системы хранения личных вещей обучающихся начальной школы в гардеробе»</a:t>
            </a:r>
          </a:p>
          <a:p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 проекта: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Пимкина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Работа над проектом</a:t>
            </a:r>
          </a:p>
        </p:txBody>
      </p:sp>
      <p:pic>
        <p:nvPicPr>
          <p:cNvPr id="22533" name="Picture 2" descr="https://sun9-46.userapi.com/s/v1/if2/uYzf-52iIuIW0eCN-TNr0-dNSIh052XJwfvZn3kx3p57ZSH6DsfYvWfdu7GvPrAlIesb_7MWLIwEG16DiiH5Wovg.jpg?size=810x1080&amp;quality=95&amp;type=album"/>
          <p:cNvPicPr>
            <a:picLocks noChangeAspect="1" noChangeArrowheads="1"/>
          </p:cNvPicPr>
          <p:nvPr/>
        </p:nvPicPr>
        <p:blipFill>
          <a:blip r:embed="rId3"/>
          <a:srcRect t="10104"/>
          <a:stretch>
            <a:fillRect/>
          </a:stretch>
        </p:blipFill>
        <p:spPr bwMode="auto">
          <a:xfrm>
            <a:off x="4932363" y="1916113"/>
            <a:ext cx="3746500" cy="4491037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2534" name="Picture 4" descr="https://sun9-39.userapi.com/s/v1/if2/hYN2BjCnhjiLmjQXIxeTkP0jD1qbJaq75EG0qaxmA-VDFdteyaVUOcqMR3eCYr6yhQnsWlYl_Gr3upuBtfFtGql6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8012" t="13823" r="5621" b="2936"/>
          <a:stretch>
            <a:fillRect/>
          </a:stretch>
        </p:blipFill>
        <p:spPr bwMode="auto">
          <a:xfrm>
            <a:off x="1258888" y="1628775"/>
            <a:ext cx="3384550" cy="2360613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2535" name="Picture 2" descr="https://sun9-13.userapi.com/s/v1/if2/ckh7xi4Ly5HTE176rJY9uUbBP4LMPomyXdR8-m83ftubWQlGvsP_acVxsI69ywXLYEpGZfolvtAQReaItA59ZYzJ.jpg?size=1280x960&amp;quality=95&amp;type=album"/>
          <p:cNvPicPr>
            <a:picLocks noChangeAspect="1" noChangeArrowheads="1"/>
          </p:cNvPicPr>
          <p:nvPr/>
        </p:nvPicPr>
        <p:blipFill>
          <a:blip r:embed="rId5"/>
          <a:srcRect t="3073" r="16374"/>
          <a:stretch>
            <a:fillRect/>
          </a:stretch>
        </p:blipFill>
        <p:spPr bwMode="auto">
          <a:xfrm>
            <a:off x="468313" y="4149725"/>
            <a:ext cx="3168650" cy="2413000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Целевое состояние проекта (стало)</a:t>
            </a:r>
          </a:p>
        </p:txBody>
      </p:sp>
      <p:pic>
        <p:nvPicPr>
          <p:cNvPr id="23557" name="Picture 2" descr="https://sun9-56.userapi.com/s/v1/if2/FHWUPoBtkASv4oKSiYPCX-Xtncs40GVhJrPRECtxMuv0874AzYoOmhjiFVCwY3G0pA-tHaL3MrZKuumuto8bTM6u.jpg?size=1280x960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3240087" cy="2430463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3558" name="Picture 6" descr="https://sun1-13.userapi.com/s/v1/if2/stAIRjbDt5H_X-j8lXJ1U5xWunXzXZFNynXHHaungOU1BOLgKzud_SL3jWNtBE7smZ-Bsrv-Jas3IUlo3hw1hbWd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203700"/>
            <a:ext cx="3230562" cy="2422525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3559" name="Picture 8" descr="https://sun9-86.userapi.com/s/v1/if2/rbB0NQUgT3Dy_eAGUPuS_BN58FoLhL8v_9kczrwk4spKbrUE5KogmxXjzhJBQVVbZurE07pZ7MFSnEb5qwH7TQx5.jpg?size=810x1080&amp;quality=95&amp;type=album"/>
          <p:cNvPicPr>
            <a:picLocks noChangeAspect="1" noChangeArrowheads="1"/>
          </p:cNvPicPr>
          <p:nvPr/>
        </p:nvPicPr>
        <p:blipFill>
          <a:blip r:embed="rId5"/>
          <a:srcRect t="4411" b="8244"/>
          <a:stretch>
            <a:fillRect/>
          </a:stretch>
        </p:blipFill>
        <p:spPr bwMode="auto">
          <a:xfrm>
            <a:off x="4716463" y="1700213"/>
            <a:ext cx="4248150" cy="4946650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но 1 17"/>
          <p:cNvSpPr/>
          <p:nvPr/>
        </p:nvSpPr>
        <p:spPr>
          <a:xfrm>
            <a:off x="1266092" y="914400"/>
            <a:ext cx="1477108" cy="11430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Лишние перемещения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4800"/>
            <a:ext cx="886264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«Организация системы хранения личных вещей </a:t>
            </a:r>
            <a:r>
              <a:rPr lang="ru-RU" sz="1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бучающихся начальной школы в гардеробе</a:t>
            </a:r>
            <a:r>
              <a:rPr lang="ru-RU" sz="1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ТЕКУЩЕЕ СОСТОЯНИЕ </a:t>
            </a:r>
            <a:endParaRPr lang="ru-RU" sz="14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1354" y="1752600"/>
            <a:ext cx="1617785" cy="13716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 обучающимся в гардеробе вешалки класса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602523" y="1676400"/>
            <a:ext cx="1899138" cy="13716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 обучающимся в гардеробе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своего мешка для обуви</a:t>
            </a:r>
            <a:r>
              <a:rPr lang="ru-RU" sz="1200" dirty="0" smtClean="0"/>
              <a:t>.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134708" y="1600200"/>
            <a:ext cx="1688123" cy="14478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Смена  личных вещей обучающимся и наведение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244862" y="1905000"/>
            <a:ext cx="1688123" cy="9144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процесса: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 МИНУТ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3046" y="3124200"/>
            <a:ext cx="84406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мин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96240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rgbClr val="00CC99"/>
                  </a:solidFill>
                  <a:prstDash val="solid"/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«Организация системы хранения личных вещей обучающихся начальной школы в гардеробе</a:t>
            </a:r>
            <a:r>
              <a:rPr lang="ru-RU" sz="1600" b="1" dirty="0" smtClean="0">
                <a:ln w="12700">
                  <a:solidFill>
                    <a:srgbClr val="00CC99"/>
                  </a:solidFill>
                  <a:prstDash val="solid"/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»        ЦЕЛЕВОЕ СОСТОЯНИЕ</a:t>
            </a:r>
            <a:endParaRPr lang="ru-RU" sz="1600" b="1" cap="none" spc="0" dirty="0">
              <a:ln w="12700">
                <a:solidFill>
                  <a:srgbClr val="00CC99"/>
                </a:solidFill>
                <a:prstDash val="solid"/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281354" y="4724400"/>
            <a:ext cx="1899138" cy="1371600"/>
          </a:xfrm>
          <a:prstGeom prst="round2DiagRect">
            <a:avLst/>
          </a:prstGeom>
          <a:solidFill>
            <a:srgbClr val="00CC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маркировку вешалки своего класса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цвету ленты)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3723" y="6096000"/>
            <a:ext cx="84406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7033846" y="4572000"/>
            <a:ext cx="1899138" cy="1219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процесса: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МИНУТ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165231" y="3200400"/>
            <a:ext cx="84406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мин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но 1 69"/>
          <p:cNvSpPr/>
          <p:nvPr/>
        </p:nvSpPr>
        <p:spPr>
          <a:xfrm>
            <a:off x="4290646" y="838200"/>
            <a:ext cx="1477108" cy="11430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Потеря времени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с двумя скругленными противолежащими углами 70"/>
          <p:cNvSpPr/>
          <p:nvPr/>
        </p:nvSpPr>
        <p:spPr>
          <a:xfrm>
            <a:off x="2743200" y="4648200"/>
            <a:ext cx="1828800" cy="1371600"/>
          </a:xfrm>
          <a:prstGeom prst="round2DiagRect">
            <a:avLst/>
          </a:prstGeom>
          <a:solidFill>
            <a:srgbClr val="00CC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Взять  с вешалки свой мешок для обуви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мешках  лента того же цвета). Помощь дежурных по гардеробу.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235569" y="6019800"/>
            <a:ext cx="84406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893169" y="2514600"/>
            <a:ext cx="28135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50831" y="5562600"/>
            <a:ext cx="422031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572000" y="5486400"/>
            <a:ext cx="35169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99138" y="2590800"/>
            <a:ext cx="70338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1662" y="2514600"/>
            <a:ext cx="63304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556738" y="3124200"/>
            <a:ext cx="84406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мин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4923692" y="4572000"/>
            <a:ext cx="1688123" cy="1371600"/>
          </a:xfrm>
          <a:prstGeom prst="round2DiagRect">
            <a:avLst/>
          </a:prstGeom>
          <a:solidFill>
            <a:srgbClr val="00CC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обучающегося и наведение порядка.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дежурных по гардеробу.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611816" y="5410200"/>
            <a:ext cx="35169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345723" y="6019800"/>
            <a:ext cx="84406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мин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Результаты.</a:t>
            </a:r>
          </a:p>
        </p:txBody>
      </p:sp>
      <p:pic>
        <p:nvPicPr>
          <p:cNvPr id="24581" name="Picture 2" descr="https://sun9-77.userapi.com/s/v1/if2/mO91ea001NSOIfagTEim-8bXTnOKRkU7_Zxk2DsklvlBftLmAETT5uAeRmUPArmHfHnf5xTNnnGG-D_VW2yPHiws.jpg?size=810x1080&amp;quality=95&amp;type=album"/>
          <p:cNvPicPr>
            <a:picLocks noChangeAspect="1" noChangeArrowheads="1"/>
          </p:cNvPicPr>
          <p:nvPr/>
        </p:nvPicPr>
        <p:blipFill>
          <a:blip r:embed="rId3"/>
          <a:srcRect l="7510" t="2802" r="13445" b="-218"/>
          <a:stretch>
            <a:fillRect/>
          </a:stretch>
        </p:blipFill>
        <p:spPr bwMode="auto">
          <a:xfrm>
            <a:off x="5364163" y="1700213"/>
            <a:ext cx="3240087" cy="4968875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4582" name="Picture 4" descr="https://sun9-55.userapi.com/s/v1/if2/YDKU6AThFv8l-NE3mAZGCTvMk839Z6z0-0-fzPxy28urg9BOIOV_umGVVEXerCvusVI2btZRmVSNJ1MTXP3VFEYw.jpg?size=810x1080&amp;quality=9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628775"/>
            <a:ext cx="4464050" cy="2852738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sp>
        <p:nvSpPr>
          <p:cNvPr id="24583" name="AutoShape 6" descr="https://pickimage.ru/wp-content/uploads/images/detskie/cornerwatch/ugolokdezurstva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4" name="AutoShape 8" descr="https://pickimage.ru/wp-content/uploads/images/detskie/cornerwatch/ugolokdezurstva1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5" name="AutoShape 10" descr="http://nou-stupeni.ru/wp-content/uploads/2015/09/Ris.12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6" name="AutoShape 12" descr="http://nou-stupeni.ru/wp-content/uploads/2015/09/Ris.12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7" name="AutoShape 14" descr="http://nou-stupeni.ru/wp-content/uploads/2015/09/Ris.12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8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730750"/>
            <a:ext cx="44323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4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Результаты </a:t>
            </a:r>
          </a:p>
        </p:txBody>
      </p:sp>
      <p:sp>
        <p:nvSpPr>
          <p:cNvPr id="25605" name="AutoShape 6" descr="https://pickimage.ru/wp-content/uploads/images/detskie/cornerwatch/ugolokdezurstva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AutoShape 8" descr="https://pickimage.ru/wp-content/uploads/images/detskie/cornerwatch/ugolokdezurstva1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7" name="AutoShape 10" descr="http://nou-stupeni.ru/wp-content/uploads/2015/09/Ris.12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8" name="AutoShape 12" descr="http://nou-stupeni.ru/wp-content/uploads/2015/09/Ris.12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9" name="AutoShape 14" descr="http://nou-stupeni.ru/wp-content/uploads/2015/09/Ris.12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12775" y="1942046"/>
            <a:ext cx="7848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1 место – 3 «А» класс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2 место – 1 «Б» и 3 «Б» классы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3 место – 1 «А», 2 «Б» и 3 «В» классы</a:t>
            </a:r>
          </a:p>
          <a:p>
            <a:pPr>
              <a:spcBef>
                <a:spcPct val="50000"/>
              </a:spcBef>
            </a:pPr>
            <a:endParaRPr lang="ru-RU" sz="2400" b="1">
              <a:latin typeface="Times New Roman" pitchFamily="18" charset="0"/>
            </a:endParaRPr>
          </a:p>
        </p:txBody>
      </p:sp>
      <p:pic>
        <p:nvPicPr>
          <p:cNvPr id="25615" name="Picture 15" descr="depositphotos_251534046-stock-illustration-children-medals-victory-stand-sport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716338"/>
            <a:ext cx="3887787" cy="2897187"/>
          </a:xfrm>
          <a:prstGeom prst="rect">
            <a:avLst/>
          </a:prstGeom>
          <a:noFill/>
        </p:spPr>
      </p:pic>
      <p:pic>
        <p:nvPicPr>
          <p:cNvPr id="15" name="Рисунок 14" descr="C:\Users\User\Desktop\IMG_20220605_1423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1223" r="3804" b="1493"/>
          <a:stretch/>
        </p:blipFill>
        <p:spPr bwMode="auto">
          <a:xfrm rot="503580">
            <a:off x="6316905" y="1748685"/>
            <a:ext cx="1746403" cy="233046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esktop\IMG-1b199a3c3ab9bea23ee63e1ecf2a09fc-V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8351" b="1903"/>
          <a:stretch/>
        </p:blipFill>
        <p:spPr bwMode="auto">
          <a:xfrm rot="484026">
            <a:off x="4872127" y="3796935"/>
            <a:ext cx="1704002" cy="234502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17" name="Picture 17" descr="xCaE-UoP1vSE5tj4bSgISfjH95hiO2WjiF_RnH2N9yHh3OGN0tBJigiRz6CVzxCOuK497Dzom5g2nn3MNnXg54lH"/>
          <p:cNvPicPr>
            <a:picLocks noChangeAspect="1" noChangeArrowheads="1"/>
          </p:cNvPicPr>
          <p:nvPr/>
        </p:nvPicPr>
        <p:blipFill>
          <a:blip r:embed="rId6"/>
          <a:srcRect r="3735"/>
          <a:stretch>
            <a:fillRect/>
          </a:stretch>
        </p:blipFill>
        <p:spPr bwMode="auto">
          <a:xfrm rot="527246">
            <a:off x="7120317" y="4111190"/>
            <a:ext cx="1722098" cy="2384789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7888" cy="1143000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Вовлеченные лица и рамки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916113"/>
            <a:ext cx="2016125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75" y="1943100"/>
            <a:ext cx="2016125" cy="865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04025" y="1868488"/>
            <a:ext cx="2016125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355600" y="1762125"/>
            <a:ext cx="1943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Заказчики проекта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3600450" y="1809750"/>
            <a:ext cx="1943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Периметр проекта</a:t>
            </a: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6840538" y="1717675"/>
            <a:ext cx="1944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Владелец проекта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619250" y="1484313"/>
            <a:ext cx="431800" cy="3254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52950" y="1484313"/>
            <a:ext cx="0" cy="4000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43788" y="1474788"/>
            <a:ext cx="352425" cy="3254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TextBox 17"/>
          <p:cNvSpPr txBox="1">
            <a:spLocks noChangeArrowheads="1"/>
          </p:cNvSpPr>
          <p:nvPr/>
        </p:nvSpPr>
        <p:spPr bwMode="auto">
          <a:xfrm>
            <a:off x="252413" y="3487738"/>
            <a:ext cx="2201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обучающиеся школы</a:t>
            </a: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3582988" y="3335338"/>
            <a:ext cx="2200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гардероб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МБОУ СШ№6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им. А.С.Макаренко</a:t>
            </a:r>
          </a:p>
        </p:txBody>
      </p:sp>
      <p:sp>
        <p:nvSpPr>
          <p:cNvPr id="14351" name="TextBox 19"/>
          <p:cNvSpPr txBox="1">
            <a:spLocks noChangeArrowheads="1"/>
          </p:cNvSpPr>
          <p:nvPr/>
        </p:nvSpPr>
        <p:spPr bwMode="auto">
          <a:xfrm>
            <a:off x="6623050" y="3349625"/>
            <a:ext cx="23447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Ж.С.Александрова, директор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МБОУ СШ№6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им. А.С.Макаренко</a:t>
            </a: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188" y="5013325"/>
            <a:ext cx="3173412" cy="1008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02250" y="4949825"/>
            <a:ext cx="2519363" cy="865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627313" y="1628775"/>
            <a:ext cx="215900" cy="2827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56325" y="1609725"/>
            <a:ext cx="287338" cy="2827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6" name="TextBox 27"/>
          <p:cNvSpPr txBox="1">
            <a:spLocks noChangeArrowheads="1"/>
          </p:cNvSpPr>
          <p:nvPr/>
        </p:nvSpPr>
        <p:spPr bwMode="auto">
          <a:xfrm>
            <a:off x="611188" y="4941888"/>
            <a:ext cx="3006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</p:txBody>
      </p:sp>
      <p:sp>
        <p:nvSpPr>
          <p:cNvPr id="14357" name="TextBox 28"/>
          <p:cNvSpPr txBox="1">
            <a:spLocks noChangeArrowheads="1"/>
          </p:cNvSpPr>
          <p:nvPr/>
        </p:nvSpPr>
        <p:spPr bwMode="auto">
          <a:xfrm>
            <a:off x="5284788" y="4800600"/>
            <a:ext cx="255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sp>
        <p:nvSpPr>
          <p:cNvPr id="14358" name="TextBox 29"/>
          <p:cNvSpPr txBox="1">
            <a:spLocks noChangeArrowheads="1"/>
          </p:cNvSpPr>
          <p:nvPr/>
        </p:nvSpPr>
        <p:spPr bwMode="auto">
          <a:xfrm>
            <a:off x="5292725" y="5949950"/>
            <a:ext cx="25034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7650" y="3379788"/>
            <a:ext cx="2092325" cy="84613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1875" y="3379788"/>
            <a:ext cx="2092325" cy="128746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67500" y="3305175"/>
            <a:ext cx="2344738" cy="13858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37175" y="5918200"/>
            <a:ext cx="2503488" cy="8461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347788" y="2824163"/>
            <a:ext cx="0" cy="4968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552950" y="2884488"/>
            <a:ext cx="0" cy="495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821613" y="2774950"/>
            <a:ext cx="0" cy="495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61463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Обоснование выбора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788" y="1773238"/>
            <a:ext cx="2778125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3741738"/>
            <a:ext cx="2778125" cy="2808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409575" y="1414463"/>
            <a:ext cx="27320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cs typeface="Times New Roman" pitchFamily="18" charset="0"/>
              </a:rPr>
            </a:br>
            <a:r>
              <a:rPr lang="ru-RU" sz="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latin typeface="Times New Roman" pitchFamily="18" charset="0"/>
                <a:cs typeface="Times New Roman" pitchFamily="18" charset="0"/>
              </a:rPr>
              <a:t>Ключевой риск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398463" y="4437063"/>
            <a:ext cx="2733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cs typeface="Times New Roman" pitchFamily="18" charset="0"/>
              </a:rPr>
            </a:br>
            <a:r>
              <a:rPr lang="ru-RU" sz="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3154363" y="1844675"/>
            <a:ext cx="5675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Большие временные затраты во время пребывания в гардеробе обучающихся начальных классов, потеря личных вещей.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54363" y="1789113"/>
            <a:ext cx="5810250" cy="12795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3167063" y="3716338"/>
            <a:ext cx="5797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1. Отсутствие маркировки мешков для обуви обучающихся.</a:t>
            </a:r>
          </a:p>
        </p:txBody>
      </p: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3167063" y="4554538"/>
            <a:ext cx="5797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2. Потеря времени в период пребывания обучающихся в гардеробе.</a:t>
            </a:r>
          </a:p>
        </p:txBody>
      </p: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3167063" y="5368925"/>
            <a:ext cx="599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3. Отсутствие наглядного информационного материала «Правила поведения в гардеробе».</a:t>
            </a: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3167063" y="6149975"/>
            <a:ext cx="5972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4. Отсутствие порядка в гардеробе.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54363" y="3735388"/>
            <a:ext cx="5810250" cy="7016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67063" y="4614863"/>
            <a:ext cx="5808662" cy="6477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67063" y="5414963"/>
            <a:ext cx="5808662" cy="6477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67063" y="6188075"/>
            <a:ext cx="5808662" cy="4270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Цели и плановый эффект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088" y="1943100"/>
            <a:ext cx="2778125" cy="889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7763" y="1958975"/>
            <a:ext cx="2778125" cy="889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1958975"/>
            <a:ext cx="2776538" cy="889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331788" y="1849438"/>
            <a:ext cx="2778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Наименование цели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276600" y="1849438"/>
            <a:ext cx="27765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Текущий показатель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6227763" y="1865313"/>
            <a:ext cx="27781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Целевой показатель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347663" y="3284538"/>
            <a:ext cx="2778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сокращение времени в период пребывания в гардеробе обучающихся начальных классов и потери личных вещей.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9088" y="3284538"/>
            <a:ext cx="2806700" cy="316865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98825" y="3284538"/>
            <a:ext cx="2754313" cy="7207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3298825" y="3346450"/>
            <a:ext cx="2778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54750" y="3271838"/>
            <a:ext cx="2755900" cy="7207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6238875" y="3332163"/>
            <a:ext cx="2778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5 мин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788" y="1700213"/>
            <a:ext cx="8497887" cy="452596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– 01.12.2021  - 31.12.2021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Старт проекта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— 10.01.2022г.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Диагностика и определение целевого состояния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10.01 - 13.01.2022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разработка карты текущего состояния — 14 - 16.01.2022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разработка карты целевого состояния — 17 - 21.01.2022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Внедрение улучшений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— январь - май 2022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совещание по защите подходов внедрения — январь 2022</a:t>
            </a:r>
          </a:p>
          <a:p>
            <a:pPr marL="0" indent="0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Закрепление результатов и закрытие проекта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— май 2022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завершающее совещание 25.05.2022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Ключевые события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Текущее состояние гардероба (было)</a:t>
            </a:r>
          </a:p>
        </p:txBody>
      </p:sp>
      <p:pic>
        <p:nvPicPr>
          <p:cNvPr id="18437" name="Picture 2" descr="https://sun9-2.userapi.com/s/v1/if2/5yUwzcxo8eOenEnWEqbT47MKIIxHvnnLUdnr_NBPUDtaxgE_fvGGjlUxer7YnSyAVJQahtEd7n4GSP4cFKnpKoT0.jpg?size=810x1080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557338"/>
            <a:ext cx="3883025" cy="5176837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18438" name="Picture 4" descr="https://sun9-70.userapi.com/s/v1/if2/f9oJlLvVJOQzZZ9oI9gxWXGSmKjV1pU5WaTsJE9UjpoJXN35p3zrOLQ2eBAxcOM2p5KyD7ePIs8miXCrtbR63SjH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9532" t="20406" r="30743" b="14929"/>
          <a:stretch>
            <a:fillRect/>
          </a:stretch>
        </p:blipFill>
        <p:spPr bwMode="auto">
          <a:xfrm>
            <a:off x="1979613" y="4797425"/>
            <a:ext cx="2376487" cy="1806575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18439" name="Picture 6" descr="https://sun9-72.userapi.com/s/v1/if2/SUQGScD2GoTNcTsY1ZBY3Y_aXljW-ygSSJ5gAA2tE8VKz2hQvxcZnlqRxU3FESVHWZCeesf3xnu2kVN_H5-SQoZK.jpg?size=1280x960&amp;quality=95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700213"/>
            <a:ext cx="4256087" cy="2808287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18440" name="Picture 8" descr="https://png.pngtree.com/element_our/20190602/ourlarge/pngtree-three-dimensional-broom-pattern-illustration-image_14187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12775" y="4438650"/>
            <a:ext cx="28813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9501" name="Group 45"/>
          <p:cNvGraphicFramePr>
            <a:graphicFrameLocks noGrp="1"/>
          </p:cNvGraphicFramePr>
          <p:nvPr>
            <p:ph idx="1"/>
          </p:nvPr>
        </p:nvGraphicFramePr>
        <p:xfrm>
          <a:off x="331788" y="1700213"/>
          <a:ext cx="8416925" cy="4642169"/>
        </p:xfrm>
        <a:graphic>
          <a:graphicData uri="http://schemas.openxmlformats.org/drawingml/2006/table">
            <a:tbl>
              <a:tblPr/>
              <a:tblGrid>
                <a:gridCol w="450850"/>
                <a:gridCol w="2430462"/>
                <a:gridCol w="723900"/>
                <a:gridCol w="2795588"/>
                <a:gridCol w="20161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 исполнитель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 проблем по организации системы хранения личных вещей учащихся начальной школы в гардеробе.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06.12.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в работу проекта «Организация системы хранения личных вещей обучающихся начальной школы в гардеробе»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 начальной школы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 с обучающимися о бережном отношении к своим и чужим вещам.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07-18.12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детьми необходимости бережного отношения к вещам.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 начальной школы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памяток по классам о бережном отношении к личным вещам.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20-28.12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Систематизация знаний и создание алгоритма действий в гардеробе.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 начальной школы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по классам маркировки мешков для обуви.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10-23.01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Оптимизация времени на сбор обучающихся и на наведение порядка в гардеробе.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 начальной школы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98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План мероприятий по достижению целевых показателей проекта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20524" name="Group 44"/>
          <p:cNvGraphicFramePr>
            <a:graphicFrameLocks noGrp="1"/>
          </p:cNvGraphicFramePr>
          <p:nvPr>
            <p:ph idx="1"/>
          </p:nvPr>
        </p:nvGraphicFramePr>
        <p:xfrm>
          <a:off x="331788" y="1700213"/>
          <a:ext cx="8416925" cy="3982405"/>
        </p:xfrm>
        <a:graphic>
          <a:graphicData uri="http://schemas.openxmlformats.org/drawingml/2006/table">
            <a:tbl>
              <a:tblPr/>
              <a:tblGrid>
                <a:gridCol w="450850"/>
                <a:gridCol w="2430462"/>
                <a:gridCol w="723900"/>
                <a:gridCol w="2795588"/>
                <a:gridCol w="20161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 исполнитель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Оформление информационного стенда по правильному хранению вещей.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24-31.01.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демонстрация информационного материала.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Классные руководители начальной школы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6.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Разделение гардероба для младшего звена и среднего звена.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Оптимизация процесса пользования гардеробом.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Бондарева А.С.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7.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дежурства учителей и детей в раздевалке.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январь-май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Контроль за хранением личных вещей.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Классные руководители начальной школы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8.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Ведение экрана соревнований.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январь-май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Отслеживание результативности реализации проекта.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Дежурный учитель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2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План мероприятий по достижению целевых показателей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88913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Работа над проектом </a:t>
            </a:r>
          </a:p>
        </p:txBody>
      </p:sp>
      <p:pic>
        <p:nvPicPr>
          <p:cNvPr id="21509" name="Picture 4" descr="https://sun1-99.userapi.com/s/v1/if2/3KRu_PvOcDuiyoxQpn6wEdFG9kSPM8ACHxr2HCMK6cQ96isw3f2jE8T-MPcFnrnXztrCyrdTWA5Q3_IEo7ZcY6cS.jpg?size=1280x960&amp;quality=95&amp;type=album"/>
          <p:cNvPicPr>
            <a:picLocks noChangeAspect="1" noChangeArrowheads="1"/>
          </p:cNvPicPr>
          <p:nvPr/>
        </p:nvPicPr>
        <p:blipFill>
          <a:blip r:embed="rId3"/>
          <a:srcRect l="9105" t="15167"/>
          <a:stretch>
            <a:fillRect/>
          </a:stretch>
        </p:blipFill>
        <p:spPr bwMode="auto">
          <a:xfrm>
            <a:off x="1187450" y="1773238"/>
            <a:ext cx="3300413" cy="2308225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1510" name="Picture 6" descr="https://sun9-45.userapi.com/s/v1/if2/KqW-w8hYVpy1uAkQOVdRzmECQ1CCMNXSJLUZ4qb3UF5JW0-8s6UCDxompEsBTysKFF2O-s9DUgvv8LUltCRvW8fi.jpg?size=810x1080&amp;quality=9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557338"/>
            <a:ext cx="3600450" cy="4789487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1511" name="Picture 8" descr="https://sun9-25.userapi.com/s/v1/if2/JyVfvwa8Q9RNM5RjUI1P-PHFufPYsx5_B9xccvoUP6O_2kJWy_bJMKGtuaRemhYbphme3Szm6vqGfbIHxqEtAC0W.jpg?size=1280x960&amp;quality=95&amp;type=album"/>
          <p:cNvPicPr>
            <a:picLocks noChangeAspect="1" noChangeArrowheads="1"/>
          </p:cNvPicPr>
          <p:nvPr/>
        </p:nvPicPr>
        <p:blipFill>
          <a:blip r:embed="rId5"/>
          <a:srcRect l="13438" t="12321" r="3607" b="7352"/>
          <a:stretch>
            <a:fillRect/>
          </a:stretch>
        </p:blipFill>
        <p:spPr bwMode="auto">
          <a:xfrm>
            <a:off x="468313" y="4292600"/>
            <a:ext cx="3240087" cy="2276475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559</Words>
  <Application>Microsoft Office PowerPoint</Application>
  <PresentationFormat>Экран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общеобразовательное учреждение  «Средняя школа №6 им. А.С.Макаренко» (МБОУ СШ№ 6 им. А.С.Макаренко)</vt:lpstr>
      <vt:lpstr>Вовлеченные лица и рамки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школа №6 им. А.С.Макаренко» (МБОУ СШ№6 им. А.С.Макаренко)</dc:title>
  <dc:creator>User</dc:creator>
  <cp:lastModifiedBy>User</cp:lastModifiedBy>
  <cp:revision>14</cp:revision>
  <dcterms:created xsi:type="dcterms:W3CDTF">2022-05-29T17:51:50Z</dcterms:created>
  <dcterms:modified xsi:type="dcterms:W3CDTF">2022-06-06T04:16:44Z</dcterms:modified>
</cp:coreProperties>
</file>