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8" r:id="rId4"/>
    <p:sldId id="727" r:id="rId5"/>
    <p:sldId id="259" r:id="rId6"/>
    <p:sldId id="723" r:id="rId7"/>
    <p:sldId id="725" r:id="rId8"/>
    <p:sldId id="262" r:id="rId9"/>
    <p:sldId id="724" r:id="rId10"/>
    <p:sldId id="726" r:id="rId11"/>
    <p:sldId id="260" r:id="rId12"/>
    <p:sldId id="72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00"/>
    <a:srgbClr val="FFF6E7"/>
    <a:srgbClr val="C3BCB1"/>
    <a:srgbClr val="FF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2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8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ED25B7C-FDDF-4F65-8491-BD9B1AF23F5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B8DED02-8DEC-455F-8E7A-476EFF6F7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052121"/>
            <a:ext cx="7920880" cy="29523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подготовки и проведения лабораторных работ по физике»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C0AA1-5140-4699-98FA-B95861F12FA9}"/>
              </a:ext>
            </a:extLst>
          </p:cNvPr>
          <p:cNvSpPr txBox="1"/>
          <p:nvPr/>
        </p:nvSpPr>
        <p:spPr>
          <a:xfrm>
            <a:off x="1954741" y="260648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«Средняя школа №6 им. А.С. Макаренко»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(МБОУ СШ №6 им. А.С. Макаренко)</a:t>
            </a:r>
          </a:p>
        </p:txBody>
      </p:sp>
      <p:pic>
        <p:nvPicPr>
          <p:cNvPr id="7" name="Picture 8" descr="http://www.school6.edu.ru/images/content/img(5).jpg">
            <a:extLst>
              <a:ext uri="{FF2B5EF4-FFF2-40B4-BE49-F238E27FC236}">
                <a16:creationId xmlns:a16="http://schemas.microsoft.com/office/drawing/2014/main" id="{62B97511-A0E6-438F-944D-7C8A3280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2313"/>
            <a:ext cx="2467957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B1E33-5415-4287-ADA0-9D3F15233D11}"/>
              </a:ext>
            </a:extLst>
          </p:cNvPr>
          <p:cNvSpPr txBox="1"/>
          <p:nvPr/>
        </p:nvSpPr>
        <p:spPr>
          <a:xfrm>
            <a:off x="4932040" y="58052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Сереброва Ирина Александровна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A7478-BB57-44E8-B557-0287BBAF3F79}"/>
              </a:ext>
            </a:extLst>
          </p:cNvPr>
          <p:cNvSpPr txBox="1"/>
          <p:nvPr/>
        </p:nvSpPr>
        <p:spPr>
          <a:xfrm>
            <a:off x="1954741" y="2528901"/>
            <a:ext cx="5598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«Бережливая школа»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F999C-D80A-4A70-9CBD-97EEF195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 ЦЕЛЕВОГО СОСТОЯНИЯ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ФИЗИКИ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E773C-0821-4889-8B45-FCD735CC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318569"/>
            <a:ext cx="6972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508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 («СТАЛО»)</a:t>
            </a:r>
          </a:p>
        </p:txBody>
      </p:sp>
      <p:pic>
        <p:nvPicPr>
          <p:cNvPr id="3075" name="Picture 3" descr="G:\бережливые технологии\fBQN5oopX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бережливые технологии\9DaKN8lmC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бережливые технологии\Towwe7EHT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178" y="1124744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40724D-606A-42AB-BAC0-ABEABEF6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27" y="4077072"/>
            <a:ext cx="3547887" cy="266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BFE9F671-D766-4885-89B6-DC34AD89FE2C}"/>
              </a:ext>
            </a:extLst>
          </p:cNvPr>
          <p:cNvSpPr/>
          <p:nvPr/>
        </p:nvSpPr>
        <p:spPr>
          <a:xfrm>
            <a:off x="1655676" y="620688"/>
            <a:ext cx="5688632" cy="1080120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73B5AD-6B51-44C3-87A3-A7B43B052E74}"/>
              </a:ext>
            </a:extLst>
          </p:cNvPr>
          <p:cNvSpPr/>
          <p:nvPr/>
        </p:nvSpPr>
        <p:spPr>
          <a:xfrm>
            <a:off x="1655676" y="2339102"/>
            <a:ext cx="6120680" cy="85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помещения лаборантской кабинета физики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9C896B1-8B67-4C8D-BF85-AD85C8D186EA}"/>
              </a:ext>
            </a:extLst>
          </p:cNvPr>
          <p:cNvSpPr/>
          <p:nvPr/>
        </p:nvSpPr>
        <p:spPr>
          <a:xfrm>
            <a:off x="1655676" y="3585932"/>
            <a:ext cx="6120680" cy="85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подготовку к уроку и сбор оборудования после урока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65454A-D600-4C27-8B75-59A47816C123}"/>
              </a:ext>
            </a:extLst>
          </p:cNvPr>
          <p:cNvSpPr/>
          <p:nvPr/>
        </p:nvSpPr>
        <p:spPr>
          <a:xfrm>
            <a:off x="1655676" y="4944758"/>
            <a:ext cx="6120680" cy="64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урока</a:t>
            </a:r>
          </a:p>
        </p:txBody>
      </p:sp>
    </p:spTree>
    <p:extLst>
      <p:ext uri="{BB962C8B-B14F-4D97-AF65-F5344CB8AC3E}">
        <p14:creationId xmlns:p14="http://schemas.microsoft.com/office/powerpoint/2010/main" val="38416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211F-335A-4D1E-B008-D148FFCF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81141"/>
            <a:ext cx="7406640" cy="8734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0B5D706-6988-49C4-81EB-38B8814D20F2}"/>
              </a:ext>
            </a:extLst>
          </p:cNvPr>
          <p:cNvSpPr/>
          <p:nvPr/>
        </p:nvSpPr>
        <p:spPr>
          <a:xfrm>
            <a:off x="202745" y="4672894"/>
            <a:ext cx="3168352" cy="88418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4290341B-455F-48A1-9269-0899CDCFE41B}"/>
              </a:ext>
            </a:extLst>
          </p:cNvPr>
          <p:cNvSpPr/>
          <p:nvPr/>
        </p:nvSpPr>
        <p:spPr>
          <a:xfrm>
            <a:off x="4438719" y="4000843"/>
            <a:ext cx="4068465" cy="1203643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 в лаборантской кабинета физики.</a:t>
            </a:r>
          </a:p>
          <a:p>
            <a:pPr algn="ctr">
              <a:defRPr/>
            </a:pPr>
            <a:endParaRPr lang="ru-RU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ED52D5D3-2C47-4ED4-985F-50826CD7FDB1}"/>
              </a:ext>
            </a:extLst>
          </p:cNvPr>
          <p:cNvSpPr/>
          <p:nvPr/>
        </p:nvSpPr>
        <p:spPr>
          <a:xfrm>
            <a:off x="4456366" y="5373216"/>
            <a:ext cx="4068465" cy="1203643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на транспортировку тетрадей учащихся  лабораторного оборудования</a:t>
            </a:r>
            <a:endParaRPr lang="ru-RU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67DD9F2-C962-4578-AE98-D3B406414C5E}"/>
              </a:ext>
            </a:extLst>
          </p:cNvPr>
          <p:cNvCxnSpPr>
            <a:cxnSpLocks/>
          </p:cNvCxnSpPr>
          <p:nvPr/>
        </p:nvCxnSpPr>
        <p:spPr>
          <a:xfrm flipV="1">
            <a:off x="3448472" y="4797152"/>
            <a:ext cx="835496" cy="2476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E332D7C-30EF-4CBE-968B-170C474A1029}"/>
              </a:ext>
            </a:extLst>
          </p:cNvPr>
          <p:cNvCxnSpPr>
            <a:cxnSpLocks/>
          </p:cNvCxnSpPr>
          <p:nvPr/>
        </p:nvCxnSpPr>
        <p:spPr>
          <a:xfrm>
            <a:off x="3364848" y="5373216"/>
            <a:ext cx="919120" cy="60182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7716BCE2-544C-452B-AABC-82AC3509E821}"/>
              </a:ext>
            </a:extLst>
          </p:cNvPr>
          <p:cNvSpPr/>
          <p:nvPr/>
        </p:nvSpPr>
        <p:spPr>
          <a:xfrm>
            <a:off x="1259632" y="1699537"/>
            <a:ext cx="6912768" cy="1369423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риск 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при подготовке к проведению лабораторных работ по физике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ПЛАНОВЫЙ ЭФФЕКТ</a:t>
            </a:r>
            <a:endParaRPr lang="ru-RU" sz="2800" dirty="0">
              <a:solidFill>
                <a:srgbClr val="C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79E7F6-F072-41AB-A19F-E6E7BC1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7" y="1965960"/>
            <a:ext cx="7865225" cy="30201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8756-0F8C-4DF7-9343-01D26609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СОБЫТИЯ ПРОЕКТА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CBA7FD-1FE6-42B3-92BC-EE989295B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55"/>
          <a:stretch/>
        </p:blipFill>
        <p:spPr>
          <a:xfrm>
            <a:off x="675115" y="2060847"/>
            <a:ext cx="7588775" cy="24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0412"/>
            <a:ext cx="7406640" cy="803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ИНСТРУМЕНТЫ: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CD12BE09-91FD-400B-9E6C-E7F45C305D38}"/>
              </a:ext>
            </a:extLst>
          </p:cNvPr>
          <p:cNvSpPr/>
          <p:nvPr/>
        </p:nvSpPr>
        <p:spPr>
          <a:xfrm>
            <a:off x="1835696" y="1785957"/>
            <a:ext cx="5472608" cy="648072"/>
          </a:xfrm>
          <a:prstGeom prst="flowChartTermina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61A85148-F12F-4AA2-97CA-9A76D1206836}"/>
              </a:ext>
            </a:extLst>
          </p:cNvPr>
          <p:cNvSpPr/>
          <p:nvPr/>
        </p:nvSpPr>
        <p:spPr>
          <a:xfrm>
            <a:off x="1815662" y="2745213"/>
            <a:ext cx="5472608" cy="648072"/>
          </a:xfrm>
          <a:prstGeom prst="flowChartTermina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5 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E58F3FC3-853A-4001-B214-5E89FD3102EE}"/>
              </a:ext>
            </a:extLst>
          </p:cNvPr>
          <p:cNvSpPr/>
          <p:nvPr/>
        </p:nvSpPr>
        <p:spPr>
          <a:xfrm>
            <a:off x="1835696" y="3704470"/>
            <a:ext cx="5472608" cy="648072"/>
          </a:xfrm>
          <a:prstGeom prst="flowChartTermina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7E015E59-30AB-4FD2-B596-A97FDE15ED46}"/>
              </a:ext>
            </a:extLst>
          </p:cNvPr>
          <p:cNvSpPr/>
          <p:nvPr/>
        </p:nvSpPr>
        <p:spPr>
          <a:xfrm>
            <a:off x="1835696" y="4670473"/>
            <a:ext cx="5472608" cy="648072"/>
          </a:xfrm>
          <a:prstGeom prst="flowChartTermina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E3DBAF6F-B244-4884-8E5E-28768AA0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7" y="345591"/>
            <a:ext cx="8368439" cy="96719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b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«ОПТИМИЗАЦИЯ ПРОЦЕССА ПОДГОТОВКИ И ПРОВЕДЕНИЯ ЛАБОРАТОРНЫХ РАБОТ ПО ФИЗИКЕ»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A0C72DE2-933E-4003-B48F-CCEDE642F7AA}"/>
              </a:ext>
            </a:extLst>
          </p:cNvPr>
          <p:cNvSpPr/>
          <p:nvPr/>
        </p:nvSpPr>
        <p:spPr>
          <a:xfrm>
            <a:off x="2456976" y="2264648"/>
            <a:ext cx="288925" cy="215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CF7D5D14-C101-41BD-92F3-12656E450E85}"/>
              </a:ext>
            </a:extLst>
          </p:cNvPr>
          <p:cNvSpPr/>
          <p:nvPr/>
        </p:nvSpPr>
        <p:spPr>
          <a:xfrm>
            <a:off x="4535924" y="2285324"/>
            <a:ext cx="287337" cy="215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AE73E1B9-8A9B-45A0-A7DE-15592666B557}"/>
              </a:ext>
            </a:extLst>
          </p:cNvPr>
          <p:cNvSpPr/>
          <p:nvPr/>
        </p:nvSpPr>
        <p:spPr>
          <a:xfrm>
            <a:off x="6573837" y="2275127"/>
            <a:ext cx="287338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3E1B0509-E718-465D-81D4-122C8A391799}"/>
              </a:ext>
            </a:extLst>
          </p:cNvPr>
          <p:cNvSpPr/>
          <p:nvPr/>
        </p:nvSpPr>
        <p:spPr>
          <a:xfrm>
            <a:off x="8643938" y="224869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5369" name="TextBox 48">
            <a:extLst>
              <a:ext uri="{FF2B5EF4-FFF2-40B4-BE49-F238E27FC236}">
                <a16:creationId xmlns:a16="http://schemas.microsoft.com/office/drawing/2014/main" id="{E7B0B48B-456A-4CEE-BDC3-6BA1B988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41" y="6225659"/>
            <a:ext cx="4608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ВПП  – 82 мин</a:t>
            </a:r>
          </a:p>
        </p:txBody>
      </p:sp>
      <p:sp>
        <p:nvSpPr>
          <p:cNvPr id="63" name="Номер слайда 3">
            <a:extLst>
              <a:ext uri="{FF2B5EF4-FFF2-40B4-BE49-F238E27FC236}">
                <a16:creationId xmlns:a16="http://schemas.microsoft.com/office/drawing/2014/main" id="{27105F58-F9F3-4934-A90F-777FC472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696B027-5105-4149-B6DD-73F665B184B1}" type="slidenum">
              <a:rPr lang="ru-RU" altLang="ru-RU" b="1">
                <a:solidFill>
                  <a:srgbClr val="00B050"/>
                </a:solidFill>
              </a:rPr>
              <a:pPr algn="ctr" eaLnBrk="1" hangingPunct="1"/>
              <a:t>6</a:t>
            </a:fld>
            <a:endParaRPr lang="ru-RU" altLang="ru-RU" b="1">
              <a:solidFill>
                <a:srgbClr val="00B050"/>
              </a:solidFill>
            </a:endParaRP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90D45539-3520-4BE9-92F7-6208B45AA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92171"/>
              </p:ext>
            </p:extLst>
          </p:nvPr>
        </p:nvGraphicFramePr>
        <p:xfrm>
          <a:off x="739864" y="2057385"/>
          <a:ext cx="1714618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1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Лаборантская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комплектов к ЛР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Стрелка вправо 77">
            <a:extLst>
              <a:ext uri="{FF2B5EF4-FFF2-40B4-BE49-F238E27FC236}">
                <a16:creationId xmlns:a16="http://schemas.microsoft.com/office/drawing/2014/main" id="{4AB63805-967D-4309-9A21-B1DD605B235D}"/>
              </a:ext>
            </a:extLst>
          </p:cNvPr>
          <p:cNvSpPr/>
          <p:nvPr/>
        </p:nvSpPr>
        <p:spPr>
          <a:xfrm>
            <a:off x="3391932" y="387540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79" name="Стрелка вправо 78">
            <a:extLst>
              <a:ext uri="{FF2B5EF4-FFF2-40B4-BE49-F238E27FC236}">
                <a16:creationId xmlns:a16="http://schemas.microsoft.com/office/drawing/2014/main" id="{F04D2110-D661-40A4-8F6C-B0D32B9EB52A}"/>
              </a:ext>
            </a:extLst>
          </p:cNvPr>
          <p:cNvSpPr/>
          <p:nvPr/>
        </p:nvSpPr>
        <p:spPr>
          <a:xfrm>
            <a:off x="1148487" y="3823621"/>
            <a:ext cx="288925" cy="2159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7" name="Стрелка вправо 86">
            <a:extLst>
              <a:ext uri="{FF2B5EF4-FFF2-40B4-BE49-F238E27FC236}">
                <a16:creationId xmlns:a16="http://schemas.microsoft.com/office/drawing/2014/main" id="{49F8152F-5DA1-4A9B-BFC4-84C1236ACAD9}"/>
              </a:ext>
            </a:extLst>
          </p:cNvPr>
          <p:cNvSpPr/>
          <p:nvPr/>
        </p:nvSpPr>
        <p:spPr>
          <a:xfrm>
            <a:off x="5597955" y="382861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5378" name="Прямоугольник 54">
            <a:extLst>
              <a:ext uri="{FF2B5EF4-FFF2-40B4-BE49-F238E27FC236}">
                <a16:creationId xmlns:a16="http://schemas.microsoft.com/office/drawing/2014/main" id="{FE24DAAC-D81C-43B8-A270-F5D247E5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4363357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B050"/>
                </a:solidFill>
              </a:rPr>
              <a:t>Условные обозначения: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1480E7AE-7DD8-4981-963A-8D7BDA196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40210"/>
              </p:ext>
            </p:extLst>
          </p:nvPr>
        </p:nvGraphicFramePr>
        <p:xfrm>
          <a:off x="2776836" y="2009061"/>
          <a:ext cx="1770096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Кабинет физики</a:t>
                      </a: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</a:rPr>
                        <a:t>Раскладывание комплектов по рабочим местам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id="{1FEDE23A-B7C8-46CE-9F92-F5B44716E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90006"/>
              </p:ext>
            </p:extLst>
          </p:nvPr>
        </p:nvGraphicFramePr>
        <p:xfrm>
          <a:off x="6887093" y="2027463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Кабинет физики</a:t>
                      </a: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/>
                        <a:t>УРОК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45 минут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1DD1BDD3-B08B-4E1A-AFC1-6812EDAB8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0288"/>
              </p:ext>
            </p:extLst>
          </p:nvPr>
        </p:nvGraphicFramePr>
        <p:xfrm>
          <a:off x="4825756" y="1999537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Лаборантская, кабинет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Раздача тетрадей для лабораторных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423C30BA-00CF-4442-8792-59A21B676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85617"/>
              </p:ext>
            </p:extLst>
          </p:nvPr>
        </p:nvGraphicFramePr>
        <p:xfrm>
          <a:off x="1533147" y="3571876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физики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комплектов после ЛР со столов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BF3E750B-970E-4935-AC47-E74C6A14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39467"/>
              </p:ext>
            </p:extLst>
          </p:nvPr>
        </p:nvGraphicFramePr>
        <p:xfrm>
          <a:off x="3794682" y="3562094"/>
          <a:ext cx="1751856" cy="8229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1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физики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тетрадей для ЛР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9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9EB907E8-4633-4505-84C1-F705CE652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64688"/>
              </p:ext>
            </p:extLst>
          </p:nvPr>
        </p:nvGraphicFramePr>
        <p:xfrm>
          <a:off x="5927665" y="3581860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2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Лаборантская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Раскладывание комплектов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387" name="Группа 65">
            <a:extLst>
              <a:ext uri="{FF2B5EF4-FFF2-40B4-BE49-F238E27FC236}">
                <a16:creationId xmlns:a16="http://schemas.microsoft.com/office/drawing/2014/main" id="{C02AB8A5-C069-458E-85C3-73CB32E861F2}"/>
              </a:ext>
            </a:extLst>
          </p:cNvPr>
          <p:cNvGrpSpPr>
            <a:grpSpLocks/>
          </p:cNvGrpSpPr>
          <p:nvPr/>
        </p:nvGrpSpPr>
        <p:grpSpPr bwMode="auto">
          <a:xfrm>
            <a:off x="0" y="1525818"/>
            <a:ext cx="6388530" cy="1143956"/>
            <a:chOff x="-98558" y="1858291"/>
            <a:chExt cx="6388542" cy="1144360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0D96062C-BF1A-4988-B067-E678F54448A1}"/>
                </a:ext>
              </a:extLst>
            </p:cNvPr>
            <p:cNvSpPr/>
            <p:nvPr/>
          </p:nvSpPr>
          <p:spPr>
            <a:xfrm>
              <a:off x="4731445" y="1945606"/>
              <a:ext cx="503238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3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8201E211-BB25-4181-8316-4F5C5C037E0B}"/>
                </a:ext>
              </a:extLst>
            </p:cNvPr>
            <p:cNvSpPr/>
            <p:nvPr/>
          </p:nvSpPr>
          <p:spPr>
            <a:xfrm>
              <a:off x="2682614" y="1944254"/>
              <a:ext cx="503238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2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090239A-7AAE-45D8-ADC2-EFA4BE50DB49}"/>
                </a:ext>
              </a:extLst>
            </p:cNvPr>
            <p:cNvSpPr/>
            <p:nvPr/>
          </p:nvSpPr>
          <p:spPr>
            <a:xfrm>
              <a:off x="666787" y="1994229"/>
              <a:ext cx="503239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1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37F48F5B-1707-4D41-B883-50030DDD450E}"/>
                </a:ext>
              </a:extLst>
            </p:cNvPr>
            <p:cNvSpPr/>
            <p:nvPr/>
          </p:nvSpPr>
          <p:spPr>
            <a:xfrm>
              <a:off x="-98558" y="2419393"/>
              <a:ext cx="765345" cy="5832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C00000"/>
                  </a:solidFill>
                </a:rPr>
                <a:t>Начало рабочего дня</a:t>
              </a:r>
            </a:p>
          </p:txBody>
        </p:sp>
        <p:sp>
          <p:nvSpPr>
            <p:cNvPr id="101" name="Пятно 1 60">
              <a:extLst>
                <a:ext uri="{FF2B5EF4-FFF2-40B4-BE49-F238E27FC236}">
                  <a16:creationId xmlns:a16="http://schemas.microsoft.com/office/drawing/2014/main" id="{85522E84-2416-4631-8D71-6831361366E6}"/>
                </a:ext>
              </a:extLst>
            </p:cNvPr>
            <p:cNvSpPr/>
            <p:nvPr/>
          </p:nvSpPr>
          <p:spPr>
            <a:xfrm>
              <a:off x="1301185" y="1880262"/>
              <a:ext cx="646114" cy="50500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54" name="Пятно 1 60">
              <a:extLst>
                <a:ext uri="{FF2B5EF4-FFF2-40B4-BE49-F238E27FC236}">
                  <a16:creationId xmlns:a16="http://schemas.microsoft.com/office/drawing/2014/main" id="{A6D89F25-B0EC-4CBA-9935-68A08E776DF7}"/>
                </a:ext>
              </a:extLst>
            </p:cNvPr>
            <p:cNvSpPr/>
            <p:nvPr/>
          </p:nvSpPr>
          <p:spPr>
            <a:xfrm>
              <a:off x="5643871" y="1858291"/>
              <a:ext cx="646113" cy="50500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5391" name="Группа 66">
            <a:extLst>
              <a:ext uri="{FF2B5EF4-FFF2-40B4-BE49-F238E27FC236}">
                <a16:creationId xmlns:a16="http://schemas.microsoft.com/office/drawing/2014/main" id="{2F2B7D5C-809F-43F4-BCBB-2DC75B4BF2CC}"/>
              </a:ext>
            </a:extLst>
          </p:cNvPr>
          <p:cNvGrpSpPr>
            <a:grpSpLocks/>
          </p:cNvGrpSpPr>
          <p:nvPr/>
        </p:nvGrpSpPr>
        <p:grpSpPr bwMode="auto">
          <a:xfrm>
            <a:off x="1532712" y="1639175"/>
            <a:ext cx="5833287" cy="1903915"/>
            <a:chOff x="711889" y="2070264"/>
            <a:chExt cx="5833305" cy="1903925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F4F63E28-25C7-4F56-A7B5-C562030CD78F}"/>
                </a:ext>
              </a:extLst>
            </p:cNvPr>
            <p:cNvSpPr/>
            <p:nvPr/>
          </p:nvSpPr>
          <p:spPr>
            <a:xfrm>
              <a:off x="6040368" y="2070264"/>
              <a:ext cx="504826" cy="360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4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4046EC38-D1B1-4BA6-9274-641DB058BAB4}"/>
                </a:ext>
              </a:extLst>
            </p:cNvPr>
            <p:cNvSpPr/>
            <p:nvPr/>
          </p:nvSpPr>
          <p:spPr>
            <a:xfrm>
              <a:off x="711889" y="3581711"/>
              <a:ext cx="504826" cy="360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5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DF31AAF-DEA6-4263-B55B-FA84C11173E7}"/>
                </a:ext>
              </a:extLst>
            </p:cNvPr>
            <p:cNvSpPr/>
            <p:nvPr/>
          </p:nvSpPr>
          <p:spPr>
            <a:xfrm>
              <a:off x="2973866" y="3556629"/>
              <a:ext cx="504826" cy="360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6</a:t>
              </a:r>
            </a:p>
          </p:txBody>
        </p:sp>
        <p:sp>
          <p:nvSpPr>
            <p:cNvPr id="99" name="Пятно 1 60">
              <a:extLst>
                <a:ext uri="{FF2B5EF4-FFF2-40B4-BE49-F238E27FC236}">
                  <a16:creationId xmlns:a16="http://schemas.microsoft.com/office/drawing/2014/main" id="{15F8DD5F-A388-47F7-9968-47B60021B798}"/>
                </a:ext>
              </a:extLst>
            </p:cNvPr>
            <p:cNvSpPr/>
            <p:nvPr/>
          </p:nvSpPr>
          <p:spPr>
            <a:xfrm>
              <a:off x="4002448" y="3469361"/>
              <a:ext cx="646115" cy="50482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00" name="Пятно 1 60">
              <a:extLst>
                <a:ext uri="{FF2B5EF4-FFF2-40B4-BE49-F238E27FC236}">
                  <a16:creationId xmlns:a16="http://schemas.microsoft.com/office/drawing/2014/main" id="{506DC265-816E-49FC-A3AF-5002F1F9B7A6}"/>
                </a:ext>
              </a:extLst>
            </p:cNvPr>
            <p:cNvSpPr/>
            <p:nvPr/>
          </p:nvSpPr>
          <p:spPr>
            <a:xfrm>
              <a:off x="5786454" y="3429000"/>
              <a:ext cx="646114" cy="50482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  <a:cs typeface="Arial" pitchFamily="34" charset="0"/>
                </a:rPr>
                <a:t>4</a:t>
              </a:r>
            </a:p>
          </p:txBody>
        </p:sp>
      </p:grp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F6B45A8C-B00A-4A0E-B8B6-35047D4B8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7826"/>
              </p:ext>
            </p:extLst>
          </p:nvPr>
        </p:nvGraphicFramePr>
        <p:xfrm>
          <a:off x="3463709" y="4678775"/>
          <a:ext cx="5386614" cy="157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0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24" marB="45724"/>
                </a:tc>
                <a:tc gridSpan="2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Временные потери при сборе лабораторного оборудования из разных шкафов</a:t>
                      </a:r>
                    </a:p>
                  </a:txBody>
                  <a:tcPr marL="91448" marR="91448" marT="45724" marB="45724">
                    <a:solidFill>
                      <a:srgbClr val="FF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24" marB="45724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Необходимость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выполнения функций учителя и лаборанта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91448" marR="91448" marT="45724" marB="45724"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Отсутствие постоянного места для тетрадей для лабораторных работ, затраты времени на поиск нужного комплекта.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Пассивное отношение</a:t>
                      </a:r>
                      <a:r>
                        <a:rPr lang="ru-RU" sz="800" baseline="0" dirty="0"/>
                        <a:t> обучающихся к подготовке классного часа.</a:t>
                      </a:r>
                      <a:endParaRPr lang="ru-RU" sz="800" dirty="0"/>
                    </a:p>
                    <a:p>
                      <a:endParaRPr lang="ru-RU" sz="800" dirty="0"/>
                    </a:p>
                  </a:txBody>
                  <a:tcPr marL="91448" marR="91448" marT="45724" marB="45724"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" name="Пятно 1 60">
            <a:extLst>
              <a:ext uri="{FF2B5EF4-FFF2-40B4-BE49-F238E27FC236}">
                <a16:creationId xmlns:a16="http://schemas.microsoft.com/office/drawing/2014/main" id="{068232FC-8810-4639-8A76-A1B0A79C6A25}"/>
              </a:ext>
            </a:extLst>
          </p:cNvPr>
          <p:cNvSpPr/>
          <p:nvPr/>
        </p:nvSpPr>
        <p:spPr>
          <a:xfrm>
            <a:off x="3130806" y="4645041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4" name="Пятно 1 60">
            <a:extLst>
              <a:ext uri="{FF2B5EF4-FFF2-40B4-BE49-F238E27FC236}">
                <a16:creationId xmlns:a16="http://schemas.microsoft.com/office/drawing/2014/main" id="{0A25512B-A073-49B2-BFB6-A3BA1515F083}"/>
              </a:ext>
            </a:extLst>
          </p:cNvPr>
          <p:cNvSpPr/>
          <p:nvPr/>
        </p:nvSpPr>
        <p:spPr>
          <a:xfrm>
            <a:off x="3110114" y="505783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6" name="Пятно 1 60">
            <a:extLst>
              <a:ext uri="{FF2B5EF4-FFF2-40B4-BE49-F238E27FC236}">
                <a16:creationId xmlns:a16="http://schemas.microsoft.com/office/drawing/2014/main" id="{19062139-3078-485E-A295-DE487EBC9F31}"/>
              </a:ext>
            </a:extLst>
          </p:cNvPr>
          <p:cNvSpPr/>
          <p:nvPr/>
        </p:nvSpPr>
        <p:spPr>
          <a:xfrm>
            <a:off x="3121177" y="542261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77" name="Пятно 1 60">
            <a:extLst>
              <a:ext uri="{FF2B5EF4-FFF2-40B4-BE49-F238E27FC236}">
                <a16:creationId xmlns:a16="http://schemas.microsoft.com/office/drawing/2014/main" id="{07FC2694-E946-49D3-9E4C-1F2B2F57F94D}"/>
              </a:ext>
            </a:extLst>
          </p:cNvPr>
          <p:cNvSpPr/>
          <p:nvPr/>
        </p:nvSpPr>
        <p:spPr>
          <a:xfrm>
            <a:off x="3121176" y="583540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5" name="Пятно 1 60">
            <a:extLst>
              <a:ext uri="{FF2B5EF4-FFF2-40B4-BE49-F238E27FC236}">
                <a16:creationId xmlns:a16="http://schemas.microsoft.com/office/drawing/2014/main" id="{9E303CA7-BFC6-4B7A-9F2A-760EF0EF6ABB}"/>
              </a:ext>
            </a:extLst>
          </p:cNvPr>
          <p:cNvSpPr/>
          <p:nvPr/>
        </p:nvSpPr>
        <p:spPr>
          <a:xfrm>
            <a:off x="2088288" y="151175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23AD22-CA88-4BA3-8D86-516A1BEA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53578"/>
              </p:ext>
            </p:extLst>
          </p:nvPr>
        </p:nvGraphicFramePr>
        <p:xfrm>
          <a:off x="3505200" y="6248400"/>
          <a:ext cx="5353050" cy="333375"/>
        </p:xfrm>
        <a:graphic>
          <a:graphicData uri="http://schemas.openxmlformats.org/drawingml/2006/table">
            <a:tbl>
              <a:tblPr/>
              <a:tblGrid>
                <a:gridCol w="5353050">
                  <a:extLst>
                    <a:ext uri="{9D8B030D-6E8A-4147-A177-3AD203B41FA5}">
                      <a16:colId xmlns:a16="http://schemas.microsoft.com/office/drawing/2014/main" val="349691937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Время этапа не учитывается в общем времени процесса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47898"/>
                  </a:ext>
                </a:extLst>
              </a:tr>
            </a:tbl>
          </a:graphicData>
        </a:graphic>
      </p:graphicFrame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64F2F26C-F767-431C-A780-665800150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51722"/>
              </p:ext>
            </p:extLst>
          </p:nvPr>
        </p:nvGraphicFramePr>
        <p:xfrm>
          <a:off x="3031064" y="6300787"/>
          <a:ext cx="646113" cy="228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4EC22B6-D960-484D-847A-0A37705DDDF6}"/>
              </a:ext>
            </a:extLst>
          </p:cNvPr>
          <p:cNvSpPr/>
          <p:nvPr/>
        </p:nvSpPr>
        <p:spPr bwMode="auto">
          <a:xfrm>
            <a:off x="5984789" y="3191719"/>
            <a:ext cx="50482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7</a:t>
            </a:r>
          </a:p>
        </p:txBody>
      </p:sp>
      <p:pic>
        <p:nvPicPr>
          <p:cNvPr id="8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F310F0B-D083-4C6E-B11A-5A325AF1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7510" y="2608242"/>
            <a:ext cx="292696" cy="317087"/>
          </a:xfrm>
          <a:prstGeom prst="rect">
            <a:avLst/>
          </a:prstGeom>
          <a:noFill/>
        </p:spPr>
      </p:pic>
      <p:pic>
        <p:nvPicPr>
          <p:cNvPr id="8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107327A-FAD1-4324-91F6-694E5560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50585" y="2559269"/>
            <a:ext cx="292696" cy="317087"/>
          </a:xfrm>
          <a:prstGeom prst="rect">
            <a:avLst/>
          </a:prstGeom>
          <a:noFill/>
        </p:spPr>
      </p:pic>
      <p:pic>
        <p:nvPicPr>
          <p:cNvPr id="89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42CF38D-4DA3-4109-9A9B-F5BC1012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41927" y="2471565"/>
            <a:ext cx="292696" cy="317087"/>
          </a:xfrm>
          <a:prstGeom prst="rect">
            <a:avLst/>
          </a:prstGeom>
          <a:noFill/>
        </p:spPr>
      </p:pic>
      <p:pic>
        <p:nvPicPr>
          <p:cNvPr id="91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0BFE2DD-72A5-44D8-A04E-238206A3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80496" y="4049664"/>
            <a:ext cx="292696" cy="317087"/>
          </a:xfrm>
          <a:prstGeom prst="rect">
            <a:avLst/>
          </a:prstGeom>
          <a:noFill/>
        </p:spPr>
      </p:pic>
      <p:pic>
        <p:nvPicPr>
          <p:cNvPr id="9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91CDEA5-C1B0-47DD-84DB-B17C3608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77879" y="4057279"/>
            <a:ext cx="292696" cy="317087"/>
          </a:xfrm>
          <a:prstGeom prst="rect">
            <a:avLst/>
          </a:prstGeom>
          <a:noFill/>
        </p:spPr>
      </p:pic>
      <p:pic>
        <p:nvPicPr>
          <p:cNvPr id="9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60DD7BD-C7D7-463F-9631-E6A2FD2D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14577" y="4031989"/>
            <a:ext cx="292696" cy="31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F999C-D80A-4A70-9CBD-97EEF195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08248"/>
            <a:ext cx="7406640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 ТЕКУЩЕГО СОСТОЯНИЯ</a:t>
            </a:r>
            <a:b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ФИЗИКИ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9B82A-28DE-486C-A89C-656C57B01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96752"/>
            <a:ext cx="6972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0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32656"/>
            <a:ext cx="7406640" cy="79208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ПРОЦЕССА («БЫЛО»)</a:t>
            </a:r>
          </a:p>
        </p:txBody>
      </p:sp>
      <p:pic>
        <p:nvPicPr>
          <p:cNvPr id="2050" name="Picture 2" descr="G:\бережливые технологии\4ZxOCFk1zmc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195671" cy="239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бережливые технологии\puC8JmVwZ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255" y="1412776"/>
            <a:ext cx="2448272" cy="326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бережливые технологии\DC00EO_Db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863" y="3940785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E3DBAF6F-B244-4884-8E5E-28768AA0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7" y="345591"/>
            <a:ext cx="8368439" cy="96719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br>
              <a:rPr lang="ru-RU" alt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«ОПТИМИЗАЦИЯ ПРОЦЕССА ПОДГОТОВКИ И ПРОВЕДЕНИЯ ЛАБОРАТОРНЫХ РАБОТ ПО ФИЗИКЕ»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A0C72DE2-933E-4003-B48F-CCEDE642F7AA}"/>
              </a:ext>
            </a:extLst>
          </p:cNvPr>
          <p:cNvSpPr/>
          <p:nvPr/>
        </p:nvSpPr>
        <p:spPr>
          <a:xfrm>
            <a:off x="2456976" y="2264648"/>
            <a:ext cx="288925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CF7D5D14-C101-41BD-92F3-12656E450E85}"/>
              </a:ext>
            </a:extLst>
          </p:cNvPr>
          <p:cNvSpPr/>
          <p:nvPr/>
        </p:nvSpPr>
        <p:spPr>
          <a:xfrm>
            <a:off x="4535924" y="2285324"/>
            <a:ext cx="287337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AE73E1B9-8A9B-45A0-A7DE-15592666B557}"/>
              </a:ext>
            </a:extLst>
          </p:cNvPr>
          <p:cNvSpPr/>
          <p:nvPr/>
        </p:nvSpPr>
        <p:spPr>
          <a:xfrm>
            <a:off x="6573837" y="2275127"/>
            <a:ext cx="287338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3E1B0509-E718-465D-81D4-122C8A391799}"/>
              </a:ext>
            </a:extLst>
          </p:cNvPr>
          <p:cNvSpPr/>
          <p:nvPr/>
        </p:nvSpPr>
        <p:spPr>
          <a:xfrm>
            <a:off x="8643938" y="224869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5369" name="TextBox 48">
            <a:extLst>
              <a:ext uri="{FF2B5EF4-FFF2-40B4-BE49-F238E27FC236}">
                <a16:creationId xmlns:a16="http://schemas.microsoft.com/office/drawing/2014/main" id="{E7B0B48B-456A-4CEE-BDC3-6BA1B988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48" y="6152008"/>
            <a:ext cx="4608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ВПП  – 53 мин</a:t>
            </a:r>
          </a:p>
        </p:txBody>
      </p:sp>
      <p:sp>
        <p:nvSpPr>
          <p:cNvPr id="63" name="Номер слайда 3">
            <a:extLst>
              <a:ext uri="{FF2B5EF4-FFF2-40B4-BE49-F238E27FC236}">
                <a16:creationId xmlns:a16="http://schemas.microsoft.com/office/drawing/2014/main" id="{27105F58-F9F3-4934-A90F-777FC472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696B027-5105-4149-B6DD-73F665B184B1}" type="slidenum">
              <a:rPr lang="ru-RU" altLang="ru-RU" b="1">
                <a:solidFill>
                  <a:srgbClr val="00B050"/>
                </a:solidFill>
              </a:rPr>
              <a:pPr algn="ctr" eaLnBrk="1" hangingPunct="1"/>
              <a:t>9</a:t>
            </a:fld>
            <a:endParaRPr lang="ru-RU" altLang="ru-RU" b="1">
              <a:solidFill>
                <a:srgbClr val="00B050"/>
              </a:solidFill>
            </a:endParaRP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90D45539-3520-4BE9-92F7-6208B45AA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61055"/>
              </p:ext>
            </p:extLst>
          </p:nvPr>
        </p:nvGraphicFramePr>
        <p:xfrm>
          <a:off x="739864" y="2057385"/>
          <a:ext cx="1714618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1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Лаборантская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комплектов к ЛР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Стрелка вправо 77">
            <a:extLst>
              <a:ext uri="{FF2B5EF4-FFF2-40B4-BE49-F238E27FC236}">
                <a16:creationId xmlns:a16="http://schemas.microsoft.com/office/drawing/2014/main" id="{4AB63805-967D-4309-9A21-B1DD605B235D}"/>
              </a:ext>
            </a:extLst>
          </p:cNvPr>
          <p:cNvSpPr/>
          <p:nvPr/>
        </p:nvSpPr>
        <p:spPr>
          <a:xfrm>
            <a:off x="3391932" y="3875406"/>
            <a:ext cx="288925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79" name="Стрелка вправо 78">
            <a:extLst>
              <a:ext uri="{FF2B5EF4-FFF2-40B4-BE49-F238E27FC236}">
                <a16:creationId xmlns:a16="http://schemas.microsoft.com/office/drawing/2014/main" id="{F04D2110-D661-40A4-8F6C-B0D32B9EB52A}"/>
              </a:ext>
            </a:extLst>
          </p:cNvPr>
          <p:cNvSpPr/>
          <p:nvPr/>
        </p:nvSpPr>
        <p:spPr>
          <a:xfrm>
            <a:off x="1148487" y="3823621"/>
            <a:ext cx="288925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7" name="Стрелка вправо 86">
            <a:extLst>
              <a:ext uri="{FF2B5EF4-FFF2-40B4-BE49-F238E27FC236}">
                <a16:creationId xmlns:a16="http://schemas.microsoft.com/office/drawing/2014/main" id="{49F8152F-5DA1-4A9B-BFC4-84C1236ACAD9}"/>
              </a:ext>
            </a:extLst>
          </p:cNvPr>
          <p:cNvSpPr/>
          <p:nvPr/>
        </p:nvSpPr>
        <p:spPr>
          <a:xfrm>
            <a:off x="5597955" y="3828610"/>
            <a:ext cx="288925" cy="215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5378" name="Прямоугольник 54">
            <a:extLst>
              <a:ext uri="{FF2B5EF4-FFF2-40B4-BE49-F238E27FC236}">
                <a16:creationId xmlns:a16="http://schemas.microsoft.com/office/drawing/2014/main" id="{FE24DAAC-D81C-43B8-A270-F5D247E5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374" y="4921767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B050"/>
                </a:solidFill>
              </a:rPr>
              <a:t>Условные обозначения: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1480E7AE-7DD8-4981-963A-8D7BDA196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96794"/>
              </p:ext>
            </p:extLst>
          </p:nvPr>
        </p:nvGraphicFramePr>
        <p:xfrm>
          <a:off x="2776836" y="2009061"/>
          <a:ext cx="1770096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Кабинет физики</a:t>
                      </a: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</a:rPr>
                        <a:t>Раскладывание комплектов по рабочим местам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id="{1FEDE23A-B7C8-46CE-9F92-F5B44716E6BC}"/>
              </a:ext>
            </a:extLst>
          </p:cNvPr>
          <p:cNvGraphicFramePr>
            <a:graphicFrameLocks noGrp="1"/>
          </p:cNvGraphicFramePr>
          <p:nvPr/>
        </p:nvGraphicFramePr>
        <p:xfrm>
          <a:off x="6887093" y="2027463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Кабинет физики</a:t>
                      </a: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/>
                        <a:t>УРОК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45 минут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1DD1BDD3-B08B-4E1A-AFC1-6812EDAB8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93123"/>
              </p:ext>
            </p:extLst>
          </p:nvPr>
        </p:nvGraphicFramePr>
        <p:xfrm>
          <a:off x="4825756" y="1999537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Лаборантская, кабинет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Раздача тетрадей для лабораторных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423C30BA-00CF-4442-8792-59A21B676F52}"/>
              </a:ext>
            </a:extLst>
          </p:cNvPr>
          <p:cNvGraphicFramePr>
            <a:graphicFrameLocks noGrp="1"/>
          </p:cNvGraphicFramePr>
          <p:nvPr/>
        </p:nvGraphicFramePr>
        <p:xfrm>
          <a:off x="1533147" y="3571876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4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физики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комплектов после ЛР со столов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BF3E750B-970E-4935-AC47-E74C6A1472A8}"/>
              </a:ext>
            </a:extLst>
          </p:cNvPr>
          <p:cNvGraphicFramePr>
            <a:graphicFrameLocks noGrp="1"/>
          </p:cNvGraphicFramePr>
          <p:nvPr/>
        </p:nvGraphicFramePr>
        <p:xfrm>
          <a:off x="3794682" y="3562094"/>
          <a:ext cx="1751856" cy="8229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1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физики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Сбор тетрадей для ЛР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9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9EB907E8-4633-4505-84C1-F705CE652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83179"/>
              </p:ext>
            </p:extLst>
          </p:nvPr>
        </p:nvGraphicFramePr>
        <p:xfrm>
          <a:off x="5927665" y="3581860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2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Лаборантская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</a:rPr>
                        <a:t>Раскладывание комплектов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387" name="Группа 65">
            <a:extLst>
              <a:ext uri="{FF2B5EF4-FFF2-40B4-BE49-F238E27FC236}">
                <a16:creationId xmlns:a16="http://schemas.microsoft.com/office/drawing/2014/main" id="{C02AB8A5-C069-458E-85C3-73CB32E861F2}"/>
              </a:ext>
            </a:extLst>
          </p:cNvPr>
          <p:cNvGrpSpPr>
            <a:grpSpLocks/>
          </p:cNvGrpSpPr>
          <p:nvPr/>
        </p:nvGrpSpPr>
        <p:grpSpPr bwMode="auto">
          <a:xfrm>
            <a:off x="0" y="1611750"/>
            <a:ext cx="5333231" cy="1058023"/>
            <a:chOff x="-98558" y="1944254"/>
            <a:chExt cx="5333241" cy="1058397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0D96062C-BF1A-4988-B067-E678F54448A1}"/>
                </a:ext>
              </a:extLst>
            </p:cNvPr>
            <p:cNvSpPr/>
            <p:nvPr/>
          </p:nvSpPr>
          <p:spPr>
            <a:xfrm>
              <a:off x="4731445" y="1945606"/>
              <a:ext cx="503238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3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8201E211-BB25-4181-8316-4F5C5C037E0B}"/>
                </a:ext>
              </a:extLst>
            </p:cNvPr>
            <p:cNvSpPr/>
            <p:nvPr/>
          </p:nvSpPr>
          <p:spPr>
            <a:xfrm>
              <a:off x="2682614" y="1944254"/>
              <a:ext cx="503238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2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090239A-7AAE-45D8-ADC2-EFA4BE50DB49}"/>
                </a:ext>
              </a:extLst>
            </p:cNvPr>
            <p:cNvSpPr/>
            <p:nvPr/>
          </p:nvSpPr>
          <p:spPr>
            <a:xfrm>
              <a:off x="666787" y="1994229"/>
              <a:ext cx="503239" cy="36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1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37F48F5B-1707-4D41-B883-50030DDD450E}"/>
                </a:ext>
              </a:extLst>
            </p:cNvPr>
            <p:cNvSpPr/>
            <p:nvPr/>
          </p:nvSpPr>
          <p:spPr>
            <a:xfrm>
              <a:off x="-98558" y="2419393"/>
              <a:ext cx="765345" cy="5832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C00000"/>
                  </a:solidFill>
                </a:rPr>
                <a:t>Начало рабочего дня</a:t>
              </a:r>
            </a:p>
          </p:txBody>
        </p:sp>
      </p:grpSp>
      <p:grpSp>
        <p:nvGrpSpPr>
          <p:cNvPr id="15391" name="Группа 66">
            <a:extLst>
              <a:ext uri="{FF2B5EF4-FFF2-40B4-BE49-F238E27FC236}">
                <a16:creationId xmlns:a16="http://schemas.microsoft.com/office/drawing/2014/main" id="{2F2B7D5C-809F-43F4-BCBB-2DC75B4BF2CC}"/>
              </a:ext>
            </a:extLst>
          </p:cNvPr>
          <p:cNvGrpSpPr>
            <a:grpSpLocks/>
          </p:cNvGrpSpPr>
          <p:nvPr/>
        </p:nvGrpSpPr>
        <p:grpSpPr bwMode="auto">
          <a:xfrm>
            <a:off x="1532712" y="1611748"/>
            <a:ext cx="5882273" cy="1899227"/>
            <a:chOff x="711889" y="2042838"/>
            <a:chExt cx="5882291" cy="1899238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F4F63E28-25C7-4F56-A7B5-C562030CD78F}"/>
                </a:ext>
              </a:extLst>
            </p:cNvPr>
            <p:cNvSpPr/>
            <p:nvPr/>
          </p:nvSpPr>
          <p:spPr>
            <a:xfrm>
              <a:off x="6089354" y="2042838"/>
              <a:ext cx="504826" cy="3603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4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4046EC38-D1B1-4BA6-9274-641DB058BAB4}"/>
                </a:ext>
              </a:extLst>
            </p:cNvPr>
            <p:cNvSpPr/>
            <p:nvPr/>
          </p:nvSpPr>
          <p:spPr>
            <a:xfrm>
              <a:off x="711889" y="3581711"/>
              <a:ext cx="504826" cy="360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5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DF31AAF-DEA6-4263-B55B-FA84C11173E7}"/>
                </a:ext>
              </a:extLst>
            </p:cNvPr>
            <p:cNvSpPr/>
            <p:nvPr/>
          </p:nvSpPr>
          <p:spPr>
            <a:xfrm>
              <a:off x="2973866" y="3556629"/>
              <a:ext cx="504826" cy="360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ШАГ 6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23AD22-CA88-4BA3-8D86-516A1BEA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84608"/>
              </p:ext>
            </p:extLst>
          </p:nvPr>
        </p:nvGraphicFramePr>
        <p:xfrm>
          <a:off x="3446059" y="5315375"/>
          <a:ext cx="5353050" cy="333375"/>
        </p:xfrm>
        <a:graphic>
          <a:graphicData uri="http://schemas.openxmlformats.org/drawingml/2006/table">
            <a:tbl>
              <a:tblPr/>
              <a:tblGrid>
                <a:gridCol w="5353050">
                  <a:extLst>
                    <a:ext uri="{9D8B030D-6E8A-4147-A177-3AD203B41FA5}">
                      <a16:colId xmlns:a16="http://schemas.microsoft.com/office/drawing/2014/main" val="349691937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Время этапа не учитывается в общем времени процесса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47898"/>
                  </a:ext>
                </a:extLst>
              </a:tr>
            </a:tbl>
          </a:graphicData>
        </a:graphic>
      </p:graphicFrame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64F2F26C-F767-431C-A780-665800150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75636"/>
              </p:ext>
            </p:extLst>
          </p:nvPr>
        </p:nvGraphicFramePr>
        <p:xfrm>
          <a:off x="3054822" y="5396230"/>
          <a:ext cx="646113" cy="228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4EC22B6-D960-484D-847A-0A37705DDDF6}"/>
              </a:ext>
            </a:extLst>
          </p:cNvPr>
          <p:cNvSpPr/>
          <p:nvPr/>
        </p:nvSpPr>
        <p:spPr bwMode="auto">
          <a:xfrm>
            <a:off x="5984789" y="3191719"/>
            <a:ext cx="50482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7</a:t>
            </a:r>
          </a:p>
        </p:txBody>
      </p:sp>
      <p:pic>
        <p:nvPicPr>
          <p:cNvPr id="8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F310F0B-D083-4C6E-B11A-5A325AF1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7510" y="2608242"/>
            <a:ext cx="292696" cy="317087"/>
          </a:xfrm>
          <a:prstGeom prst="rect">
            <a:avLst/>
          </a:prstGeom>
          <a:noFill/>
        </p:spPr>
      </p:pic>
      <p:pic>
        <p:nvPicPr>
          <p:cNvPr id="8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107327A-FAD1-4324-91F6-694E5560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50585" y="2559269"/>
            <a:ext cx="292696" cy="317087"/>
          </a:xfrm>
          <a:prstGeom prst="rect">
            <a:avLst/>
          </a:prstGeom>
          <a:noFill/>
        </p:spPr>
      </p:pic>
      <p:pic>
        <p:nvPicPr>
          <p:cNvPr id="89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42CF38D-4DA3-4109-9A9B-F5BC1012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41927" y="2471565"/>
            <a:ext cx="292696" cy="317087"/>
          </a:xfrm>
          <a:prstGeom prst="rect">
            <a:avLst/>
          </a:prstGeom>
          <a:noFill/>
        </p:spPr>
      </p:pic>
      <p:pic>
        <p:nvPicPr>
          <p:cNvPr id="91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0BFE2DD-72A5-44D8-A04E-238206A3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80496" y="4049664"/>
            <a:ext cx="292696" cy="317087"/>
          </a:xfrm>
          <a:prstGeom prst="rect">
            <a:avLst/>
          </a:prstGeom>
          <a:noFill/>
        </p:spPr>
      </p:pic>
      <p:pic>
        <p:nvPicPr>
          <p:cNvPr id="9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91CDEA5-C1B0-47DD-84DB-B17C3608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77879" y="4057279"/>
            <a:ext cx="292696" cy="317087"/>
          </a:xfrm>
          <a:prstGeom prst="rect">
            <a:avLst/>
          </a:prstGeom>
          <a:noFill/>
        </p:spPr>
      </p:pic>
      <p:pic>
        <p:nvPicPr>
          <p:cNvPr id="9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60DD7BD-C7D7-463F-9631-E6A2FD2D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14577" y="4031989"/>
            <a:ext cx="292696" cy="31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42741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262</TotalTime>
  <Words>415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ОБОСНОВАНИЕ ВЫБОРА</vt:lpstr>
      <vt:lpstr>ЦЕЛИ И ПЛАНОВЫЙ ЭФФЕКТ</vt:lpstr>
      <vt:lpstr>КЛЮЧЕВЫЕ СОБЫТИЯ ПРОЕКТА</vt:lpstr>
      <vt:lpstr>ИСПОЛЬЗУЕМЫЕ ИНСТРУМЕНТЫ:</vt:lpstr>
      <vt:lpstr>КАРТА ТЕКУЩЕГО СОСТОЯНИЯ ПРОЦЕССА «ОПТИМИЗАЦИЯ ПРОЦЕССА ПОДГОТОВКИ И ПРОВЕДЕНИЯ ЛАБОРАТОРНЫХ РАБОТ ПО ФИЗИКЕ» </vt:lpstr>
      <vt:lpstr>ДИАГРАММА «СПАГЕТТИ» ТЕКУЩЕГО СОСТОЯНИЯ КАБИНЕТ ФИЗИКИ </vt:lpstr>
      <vt:lpstr>ТЕКУЩЕЕ СОСТОЯНИЕ ПРОЦЕССА («БЫЛО»)</vt:lpstr>
      <vt:lpstr>КАРТА ЦЕЛЕВОГО СОСТОЯНИЯ ПРОЦЕССА «ОПТИМИЗАЦИЯ ПРОЦЕССА ПОДГОТОВКИ И ПРОВЕДЕНИЯ ЛАБОРАТОРНЫХ РАБОТ ПО ФИЗИКЕ» </vt:lpstr>
      <vt:lpstr>ДИАГРАММА «СПАГЕТТИ» ЦЕЛЕВОГО СОСТОЯНИЯ КАБИНЕТ ФИЗИКИ </vt:lpstr>
      <vt:lpstr>ЦЕЛЕВОЕ СОСТОЯНИЕ ПРОЦЕССА («СТАЛО»)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СШ № 6 им.А.С.Макаренко</dc:title>
  <dc:creator>User</dc:creator>
  <cp:lastModifiedBy>USER</cp:lastModifiedBy>
  <cp:revision>12</cp:revision>
  <dcterms:created xsi:type="dcterms:W3CDTF">2021-11-23T11:17:52Z</dcterms:created>
  <dcterms:modified xsi:type="dcterms:W3CDTF">2022-01-27T16:00:55Z</dcterms:modified>
</cp:coreProperties>
</file>