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9" r:id="rId6"/>
    <p:sldId id="264" r:id="rId7"/>
    <p:sldId id="272" r:id="rId8"/>
    <p:sldId id="258" r:id="rId9"/>
    <p:sldId id="263" r:id="rId10"/>
    <p:sldId id="265" r:id="rId11"/>
    <p:sldId id="266" r:id="rId12"/>
    <p:sldId id="267" r:id="rId13"/>
    <p:sldId id="273" r:id="rId14"/>
    <p:sldId id="274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808"/>
    <a:srgbClr val="FE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81" d="100"/>
          <a:sy n="81" d="100"/>
        </p:scale>
        <p:origin x="-248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2146-8B69-4C4C-AAFE-95FAA5C429FA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3516-83A8-46A3-ACE8-273E3A363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F120-04C6-41F8-B6A6-EDE45FC62C6C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3CF1-3E39-4C5D-B167-73B44BB35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6CC4-2D5E-4345-A428-C4AC8FB978E2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9D70-281A-4FF6-A609-38C59786E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320F-9EA6-4BC5-98B5-E9D3A98C6A0A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808B-8DF9-439E-9575-DCC6D18B6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4894-92F9-4095-93D1-92239644ACAD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D53C-DAA3-4BE7-953B-71D2A47F6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6635-FC97-4F05-9EC8-189C9FA6EE0D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5AAD-C6CE-4911-8836-7154B55E3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1003-1E11-432E-80E8-EC6919B546D4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3B83-EE27-48DE-8955-AF0A3254D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2621-8DD3-456E-AC1B-4651CBC7B1DA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FE00-95CE-4D87-9595-B83FEA820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B106-B203-429E-B4BF-EDC0AC44221F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659F-2CEE-4B7F-908B-2B99D89CC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8EEA-B7F0-4B29-8551-6C1CE8C9467B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2CD-1984-4EB8-8C68-4858F9D65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7E0F-EC55-4D5A-B802-FD2E7E2655D5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0CEB-01B7-44A6-8AA6-99F27154D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899927-4647-4C6B-952D-A4E108D664B5}" type="datetimeFigureOut">
              <a:rPr lang="ru-RU"/>
              <a:pPr>
                <a:defRPr/>
              </a:pPr>
              <a:t>27.03.2025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3C0BA5-EA20-47BF-B5EE-A294ACA94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package" Target="../embeddings/_________Microsoft_Word2.docx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етлана\Desktop\npI4eSi4sY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718" r="6897" b="12424"/>
          <a:stretch/>
        </p:blipFill>
        <p:spPr bwMode="auto">
          <a:xfrm>
            <a:off x="1331640" y="3636883"/>
            <a:ext cx="2405256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«Средняя школа №6 им. А. С. Макаренко»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300" y="1844675"/>
            <a:ext cx="8424863" cy="4752975"/>
          </a:xfrm>
          <a:ln>
            <a:noFill/>
          </a:ln>
        </p:spPr>
        <p:txBody>
          <a:bodyPr/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«Бюро находок»</a:t>
            </a:r>
          </a:p>
          <a:p>
            <a:pPr algn="r"/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 проекта: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Пимкина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88913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Работа над проектом </a:t>
            </a:r>
          </a:p>
        </p:txBody>
      </p:sp>
      <p:pic>
        <p:nvPicPr>
          <p:cNvPr id="21509" name="Picture 4" descr="https://sun1-99.userapi.com/s/v1/if2/3KRu_PvOcDuiyoxQpn6wEdFG9kSPM8ACHxr2HCMK6cQ96isw3f2jE8T-MPcFnrnXztrCyrdTWA5Q3_IEo7ZcY6cS.jpg?size=1280x960&amp;quality=95&amp;type=album"/>
          <p:cNvPicPr>
            <a:picLocks noChangeAspect="1" noChangeArrowheads="1"/>
          </p:cNvPicPr>
          <p:nvPr/>
        </p:nvPicPr>
        <p:blipFill>
          <a:blip r:embed="rId3"/>
          <a:srcRect l="9105" t="15167"/>
          <a:stretch>
            <a:fillRect/>
          </a:stretch>
        </p:blipFill>
        <p:spPr bwMode="auto">
          <a:xfrm>
            <a:off x="1187450" y="1773238"/>
            <a:ext cx="3300413" cy="2308225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1510" name="Picture 6" descr="https://sun9-45.userapi.com/s/v1/if2/KqW-w8hYVpy1uAkQOVdRzmECQ1CCMNXSJLUZ4qb3UF5JW0-8s6UCDxompEsBTysKFF2O-s9DUgvv8LUltCRvW8fi.jpg?size=810x1080&amp;quality=9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557338"/>
            <a:ext cx="3600450" cy="4789487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1511" name="Picture 8" descr="https://sun9-25.userapi.com/s/v1/if2/JyVfvwa8Q9RNM5RjUI1P-PHFufPYsx5_B9xccvoUP6O_2kJWy_bJMKGtuaRemhYbphme3Szm6vqGfbIHxqEtAC0W.jpg?size=1280x960&amp;quality=95&amp;type=album"/>
          <p:cNvPicPr>
            <a:picLocks noChangeAspect="1" noChangeArrowheads="1"/>
          </p:cNvPicPr>
          <p:nvPr/>
        </p:nvPicPr>
        <p:blipFill>
          <a:blip r:embed="rId5"/>
          <a:srcRect l="13438" t="12321" r="3607" b="7352"/>
          <a:stretch>
            <a:fillRect/>
          </a:stretch>
        </p:blipFill>
        <p:spPr bwMode="auto">
          <a:xfrm>
            <a:off x="468313" y="4292600"/>
            <a:ext cx="3240087" cy="2276475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Работа над проектом</a:t>
            </a:r>
          </a:p>
        </p:txBody>
      </p:sp>
      <p:pic>
        <p:nvPicPr>
          <p:cNvPr id="22533" name="Picture 2" descr="https://sun9-46.userapi.com/s/v1/if2/uYzf-52iIuIW0eCN-TNr0-dNSIh052XJwfvZn3kx3p57ZSH6DsfYvWfdu7GvPrAlIesb_7MWLIwEG16DiiH5Wovg.jpg?size=810x1080&amp;quality=95&amp;type=album"/>
          <p:cNvPicPr>
            <a:picLocks noChangeAspect="1" noChangeArrowheads="1"/>
          </p:cNvPicPr>
          <p:nvPr/>
        </p:nvPicPr>
        <p:blipFill>
          <a:blip r:embed="rId3"/>
          <a:srcRect t="10104"/>
          <a:stretch>
            <a:fillRect/>
          </a:stretch>
        </p:blipFill>
        <p:spPr bwMode="auto">
          <a:xfrm>
            <a:off x="4932363" y="1916113"/>
            <a:ext cx="3746500" cy="4491037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2534" name="Picture 4" descr="https://sun9-39.userapi.com/s/v1/if2/hYN2BjCnhjiLmjQXIxeTkP0jD1qbJaq75EG0qaxmA-VDFdteyaVUOcqMR3eCYr6yhQnsWlYl_Gr3upuBtfFtGql6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8012" t="13823" r="5621" b="2936"/>
          <a:stretch>
            <a:fillRect/>
          </a:stretch>
        </p:blipFill>
        <p:spPr bwMode="auto">
          <a:xfrm>
            <a:off x="1258888" y="1628775"/>
            <a:ext cx="3384550" cy="2360613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2535" name="Picture 2" descr="https://sun9-13.userapi.com/s/v1/if2/ckh7xi4Ly5HTE176rJY9uUbBP4LMPomyXdR8-m83ftubWQlGvsP_acVxsI69ywXLYEpGZfolvtAQReaItA59ZYzJ.jpg?size=1280x960&amp;quality=95&amp;type=album"/>
          <p:cNvPicPr>
            <a:picLocks noChangeAspect="1" noChangeArrowheads="1"/>
          </p:cNvPicPr>
          <p:nvPr/>
        </p:nvPicPr>
        <p:blipFill>
          <a:blip r:embed="rId5"/>
          <a:srcRect t="3073" r="16374"/>
          <a:stretch>
            <a:fillRect/>
          </a:stretch>
        </p:blipFill>
        <p:spPr bwMode="auto">
          <a:xfrm>
            <a:off x="468313" y="4149725"/>
            <a:ext cx="3168650" cy="2413000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Целевое состояние проекта (стало)</a:t>
            </a:r>
          </a:p>
        </p:txBody>
      </p:sp>
      <p:pic>
        <p:nvPicPr>
          <p:cNvPr id="23557" name="Picture 2" descr="https://sun9-56.userapi.com/s/v1/if2/FHWUPoBtkASv4oKSiYPCX-Xtncs40GVhJrPRECtxMuv0874AzYoOmhjiFVCwY3G0pA-tHaL3MrZKuumuto8bTM6u.jpg?size=1280x960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3240087" cy="2430463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23558" name="Picture 6" descr="https://sun1-13.userapi.com/s/v1/if2/stAIRjbDt5H_X-j8lXJ1U5xWunXzXZFNynXHHaungOU1BOLgKzud_SL3jWNtBE7smZ-Bsrv-Jas3IUlo3hw1hbWd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203700"/>
            <a:ext cx="3230562" cy="2422525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9" name="Picture 2" descr="C:\Users\Светлана\Desktop\Проект Бережливые технологии 2025г\фото после\IMG_20240701_104652_5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2048"/>
            <a:ext cx="3383912" cy="41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6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Целевое состояние проекта (стало)</a:t>
            </a:r>
          </a:p>
        </p:txBody>
      </p:sp>
      <p:pic>
        <p:nvPicPr>
          <p:cNvPr id="2051" name="Picture 3" descr="C:\Users\Светлана\Desktop\Проект Бережливые технологии 2025г\фото после\IMG_20240701_104630_5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6056" r="8308"/>
          <a:stretch/>
        </p:blipFill>
        <p:spPr bwMode="auto">
          <a:xfrm>
            <a:off x="395536" y="1700808"/>
            <a:ext cx="2536766" cy="3801863"/>
          </a:xfrm>
          <a:prstGeom prst="rect">
            <a:avLst/>
          </a:prstGeom>
          <a:noFill/>
          <a:ln w="28575">
            <a:solidFill>
              <a:srgbClr val="B41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лана\Desktop\Проект Бережливые технологии 2025г\фото после\IMG_20240701_104838_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t="1204" r="9928" b="1730"/>
          <a:stretch/>
        </p:blipFill>
        <p:spPr bwMode="auto">
          <a:xfrm>
            <a:off x="6300192" y="1628800"/>
            <a:ext cx="2341837" cy="4684545"/>
          </a:xfrm>
          <a:prstGeom prst="rect">
            <a:avLst/>
          </a:prstGeom>
          <a:noFill/>
          <a:ln w="28575">
            <a:solidFill>
              <a:srgbClr val="B41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Светлана\Desktop\Проект Бережливые технологии 2025г\фото после\IMG_20240701_104705_7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t="2457" r="8494" b="1472"/>
          <a:stretch/>
        </p:blipFill>
        <p:spPr bwMode="auto">
          <a:xfrm>
            <a:off x="4355976" y="1556792"/>
            <a:ext cx="1641849" cy="3098148"/>
          </a:xfrm>
          <a:prstGeom prst="rect">
            <a:avLst/>
          </a:prstGeom>
          <a:noFill/>
          <a:ln w="28575">
            <a:solidFill>
              <a:srgbClr val="B41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ветлана\Desktop\Проект Бережливые технологии 2025г\фото после\IMG_20240701_104725_02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3713" r="11140" b="31227"/>
          <a:stretch/>
        </p:blipFill>
        <p:spPr bwMode="auto">
          <a:xfrm>
            <a:off x="2267744" y="4077072"/>
            <a:ext cx="1710687" cy="2440007"/>
          </a:xfrm>
          <a:prstGeom prst="rect">
            <a:avLst/>
          </a:prstGeom>
          <a:noFill/>
          <a:ln w="28575">
            <a:solidFill>
              <a:srgbClr val="B41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109772"/>
              </p:ext>
            </p:extLst>
          </p:nvPr>
        </p:nvGraphicFramePr>
        <p:xfrm>
          <a:off x="1259632" y="23310"/>
          <a:ext cx="6672064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Документ" r:id="rId3" imgW="10638842" imgH="5541234" progId="Word.Document.12">
                  <p:embed/>
                </p:oleObj>
              </mc:Choice>
              <mc:Fallback>
                <p:oleObj name="Документ" r:id="rId3" imgW="10638842" imgH="55412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23310"/>
                        <a:ext cx="6672064" cy="3024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32756"/>
              </p:ext>
            </p:extLst>
          </p:nvPr>
        </p:nvGraphicFramePr>
        <p:xfrm>
          <a:off x="1259632" y="3429000"/>
          <a:ext cx="6672064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Документ" r:id="rId5" imgW="10640282" imgH="5079404" progId="Word.Document.12">
                  <p:embed/>
                </p:oleObj>
              </mc:Choice>
              <mc:Fallback>
                <p:oleObj name="Документ" r:id="rId5" imgW="10640282" imgH="50794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9632" y="3429000"/>
                        <a:ext cx="6672064" cy="290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2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6" descr="https://pickimage.ru/wp-content/uploads/images/detskie/cornerwatch/ugolokdezurstva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4" name="AutoShape 8" descr="https://pickimage.ru/wp-content/uploads/images/detskie/cornerwatch/ugolokdezurstva1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5" name="AutoShape 10" descr="http://nou-stupeni.ru/wp-content/uploads/2015/09/Ris.12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6" name="AutoShape 12" descr="http://nou-stupeni.ru/wp-content/uploads/2015/09/Ris.12.jp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7" name="AutoShape 14" descr="http://nou-stupeni.ru/wp-content/uploads/2015/09/Ris.12.jpg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098" name="Picture 2" descr="C:\Users\Светлана\Desktop\z_tG3lUwKHXPyn9ZHm6s54BijnMBvnQrAAuOr-KQIIxDiC7CwH4ElDEkuVW60n7bOfM8bLaBEn79qt5GQ5Q0gGt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5592"/>
            <a:ext cx="8501870" cy="561157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82" y="1444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7888" cy="1143000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Вовлеченные лица и рамки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916113"/>
            <a:ext cx="2016125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75" y="1943100"/>
            <a:ext cx="2016125" cy="865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04025" y="1868488"/>
            <a:ext cx="2016125" cy="865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355600" y="1762125"/>
            <a:ext cx="1943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Заказчики проекта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3600450" y="1809750"/>
            <a:ext cx="1943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Периметр проекта</a:t>
            </a: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6840538" y="1717675"/>
            <a:ext cx="1944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Владелец проекта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619250" y="1484313"/>
            <a:ext cx="431800" cy="3254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52950" y="1484313"/>
            <a:ext cx="0" cy="4000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43788" y="1474788"/>
            <a:ext cx="352425" cy="32543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TextBox 17"/>
          <p:cNvSpPr txBox="1">
            <a:spLocks noChangeArrowheads="1"/>
          </p:cNvSpPr>
          <p:nvPr/>
        </p:nvSpPr>
        <p:spPr bwMode="auto">
          <a:xfrm>
            <a:off x="252413" y="3487738"/>
            <a:ext cx="2201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обучающиеся школы</a:t>
            </a:r>
          </a:p>
        </p:txBody>
      </p:sp>
      <p:sp>
        <p:nvSpPr>
          <p:cNvPr id="14350" name="TextBox 18"/>
          <p:cNvSpPr txBox="1">
            <a:spLocks noChangeArrowheads="1"/>
          </p:cNvSpPr>
          <p:nvPr/>
        </p:nvSpPr>
        <p:spPr bwMode="auto">
          <a:xfrm>
            <a:off x="3582988" y="3335338"/>
            <a:ext cx="2200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Гардероб и подсобное помещение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МБОУ СШ№6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им. 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С. Макаренко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1" name="TextBox 19"/>
          <p:cNvSpPr txBox="1">
            <a:spLocks noChangeArrowheads="1"/>
          </p:cNvSpPr>
          <p:nvPr/>
        </p:nvSpPr>
        <p:spPr bwMode="auto">
          <a:xfrm>
            <a:off x="6623050" y="3349625"/>
            <a:ext cx="23447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Ж.С.Александрова, директор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МБОУ СШ№6 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им. А.С.Макаренко</a:t>
            </a:r>
          </a:p>
          <a:p>
            <a:pPr algn="ctr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188" y="5013325"/>
            <a:ext cx="3173412" cy="1008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02250" y="4949825"/>
            <a:ext cx="2519363" cy="865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627313" y="1628775"/>
            <a:ext cx="215900" cy="2827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56325" y="1609725"/>
            <a:ext cx="287338" cy="2827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6" name="TextBox 27"/>
          <p:cNvSpPr txBox="1">
            <a:spLocks noChangeArrowheads="1"/>
          </p:cNvSpPr>
          <p:nvPr/>
        </p:nvSpPr>
        <p:spPr bwMode="auto">
          <a:xfrm>
            <a:off x="611188" y="4941888"/>
            <a:ext cx="3006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</p:txBody>
      </p:sp>
      <p:sp>
        <p:nvSpPr>
          <p:cNvPr id="14357" name="TextBox 28"/>
          <p:cNvSpPr txBox="1">
            <a:spLocks noChangeArrowheads="1"/>
          </p:cNvSpPr>
          <p:nvPr/>
        </p:nvSpPr>
        <p:spPr bwMode="auto">
          <a:xfrm>
            <a:off x="5284788" y="4800600"/>
            <a:ext cx="2555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Команда проекта</a:t>
            </a:r>
          </a:p>
        </p:txBody>
      </p:sp>
      <p:sp>
        <p:nvSpPr>
          <p:cNvPr id="14358" name="TextBox 29"/>
          <p:cNvSpPr txBox="1">
            <a:spLocks noChangeArrowheads="1"/>
          </p:cNvSpPr>
          <p:nvPr/>
        </p:nvSpPr>
        <p:spPr bwMode="auto">
          <a:xfrm>
            <a:off x="5292725" y="5949950"/>
            <a:ext cx="25034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7650" y="3379788"/>
            <a:ext cx="2092325" cy="84613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571875" y="3379788"/>
            <a:ext cx="2092325" cy="128746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67500" y="3305175"/>
            <a:ext cx="2344738" cy="138588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337175" y="5918200"/>
            <a:ext cx="2503488" cy="8461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347788" y="2824163"/>
            <a:ext cx="0" cy="4968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552950" y="2884488"/>
            <a:ext cx="0" cy="495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821613" y="2774950"/>
            <a:ext cx="0" cy="495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/>
          <p:cNvSpPr txBox="1">
            <a:spLocks noChangeArrowheads="1"/>
          </p:cNvSpPr>
          <p:nvPr/>
        </p:nvSpPr>
        <p:spPr bwMode="auto">
          <a:xfrm>
            <a:off x="799306" y="6136169"/>
            <a:ext cx="2503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Пимкина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57461" y="6059537"/>
            <a:ext cx="2187178" cy="7064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61463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Обоснование выбора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788" y="1773238"/>
            <a:ext cx="2778125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3741738"/>
            <a:ext cx="2778125" cy="28082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409575" y="1414463"/>
            <a:ext cx="27320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cs typeface="Times New Roman" pitchFamily="18" charset="0"/>
              </a:rPr>
            </a:br>
            <a:r>
              <a:rPr lang="ru-RU" sz="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latin typeface="Times New Roman" pitchFamily="18" charset="0"/>
                <a:cs typeface="Times New Roman" pitchFamily="18" charset="0"/>
              </a:rPr>
              <a:t>Ключевой риск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398463" y="4437063"/>
            <a:ext cx="2733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cs typeface="Times New Roman" pitchFamily="18" charset="0"/>
              </a:rPr>
            </a:br>
            <a:r>
              <a:rPr lang="ru-RU" sz="8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3154363" y="1844675"/>
            <a:ext cx="5675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Большие временные затраты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поиск личных вещей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гардеробе обучающихся начальных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4363" y="1789113"/>
            <a:ext cx="5810250" cy="12795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3179763" y="3574604"/>
            <a:ext cx="5797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Отсутствие маркировки мешков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обуви и вещей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обучающихся.</a:t>
            </a:r>
          </a:p>
        </p:txBody>
      </p:sp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3185468" y="4361929"/>
            <a:ext cx="5797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Потеря времени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поиск потерянных вещей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гардеробе.</a:t>
            </a:r>
          </a:p>
        </p:txBody>
      </p:sp>
      <p:sp>
        <p:nvSpPr>
          <p:cNvPr id="15373" name="TextBox 17"/>
          <p:cNvSpPr txBox="1">
            <a:spLocks noChangeArrowheads="1"/>
          </p:cNvSpPr>
          <p:nvPr/>
        </p:nvSpPr>
        <p:spPr bwMode="auto">
          <a:xfrm>
            <a:off x="3167063" y="5156993"/>
            <a:ext cx="599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наглядного информационного материала «Правила поведения в гардеробе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«Бережное отношение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вещам и времени».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3167063" y="6149975"/>
            <a:ext cx="5972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4. Отсутствие порядка в гардеробе.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67063" y="3573016"/>
            <a:ext cx="5810250" cy="7016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67063" y="4365104"/>
            <a:ext cx="5808662" cy="6477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85468" y="5145881"/>
            <a:ext cx="5872013" cy="90015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67063" y="6188075"/>
            <a:ext cx="5808662" cy="42703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Цели и плановый эффект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9088" y="1943100"/>
            <a:ext cx="2778125" cy="889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7763" y="1958975"/>
            <a:ext cx="2778125" cy="889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1958975"/>
            <a:ext cx="2776538" cy="889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331788" y="1849438"/>
            <a:ext cx="27781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Наименование цели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276600" y="1849438"/>
            <a:ext cx="27765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Текущий показатель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6227763" y="1865313"/>
            <a:ext cx="27781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Целевой показатель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319088" y="3792538"/>
            <a:ext cx="2778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сокращение времени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поиск личных вещей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гардеробе обучающихся начальных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9088" y="3284538"/>
            <a:ext cx="2806700" cy="316865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98825" y="3284538"/>
            <a:ext cx="2754313" cy="7207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3298825" y="3346450"/>
            <a:ext cx="2778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54750" y="3271838"/>
            <a:ext cx="2755900" cy="7207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6238875" y="3332163"/>
            <a:ext cx="2778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788" y="1700213"/>
            <a:ext cx="8497887" cy="4525962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02.09.2024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30.09.2024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Старт проекта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.10.2024г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Диагностика и определение целевого состояния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.10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.10.2024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разработка карты текущего состояния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11.10.2024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разработка карты целевого состояния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25.10.2024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Внедрение улучшений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октябрь 2024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совещание по защите подходов внедрения — февраль 2025</a:t>
            </a:r>
          </a:p>
          <a:p>
            <a:pPr marL="0" indent="0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Закрепление результатов и закрытие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завершающее совещание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.03.2025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Ключевые события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Текущее состояние гардероба (было)</a:t>
            </a:r>
          </a:p>
        </p:txBody>
      </p:sp>
      <p:pic>
        <p:nvPicPr>
          <p:cNvPr id="18437" name="Picture 2" descr="https://sun9-2.userapi.com/s/v1/if2/5yUwzcxo8eOenEnWEqbT47MKIIxHvnnLUdnr_NBPUDtaxgE_fvGGjlUxer7YnSyAVJQahtEd7n4GSP4cFKnpKoT0.jpg?size=810x1080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557338"/>
            <a:ext cx="3883025" cy="5176837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18438" name="Picture 4" descr="https://sun9-70.userapi.com/s/v1/if2/f9oJlLvVJOQzZZ9oI9gxWXGSmKjV1pU5WaTsJE9UjpoJXN35p3zrOLQ2eBAxcOM2p5KyD7ePIs8miXCrtbR63SjH.jpg?size=1280x960&amp;quality=95&amp;type=album"/>
          <p:cNvPicPr>
            <a:picLocks noChangeAspect="1" noChangeArrowheads="1"/>
          </p:cNvPicPr>
          <p:nvPr/>
        </p:nvPicPr>
        <p:blipFill>
          <a:blip r:embed="rId4"/>
          <a:srcRect l="9532" t="20406" r="30743" b="14929"/>
          <a:stretch>
            <a:fillRect/>
          </a:stretch>
        </p:blipFill>
        <p:spPr bwMode="auto">
          <a:xfrm>
            <a:off x="1979613" y="4797425"/>
            <a:ext cx="2376487" cy="1806575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18439" name="Picture 6" descr="https://sun9-72.userapi.com/s/v1/if2/SUQGScD2GoTNcTsY1ZBY3Y_aXljW-ygSSJ5gAA2tE8VKz2hQvxcZnlqRxU3FESVHWZCeesf3xnu2kVN_H5-SQoZK.jpg?size=1280x960&amp;quality=95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700213"/>
            <a:ext cx="4256087" cy="2808287"/>
          </a:xfrm>
          <a:prstGeom prst="rect">
            <a:avLst/>
          </a:prstGeom>
          <a:noFill/>
          <a:ln w="28575">
            <a:solidFill>
              <a:srgbClr val="B41808"/>
            </a:solidFill>
            <a:miter lim="800000"/>
            <a:headEnd/>
            <a:tailEnd/>
          </a:ln>
        </p:spPr>
      </p:pic>
      <p:pic>
        <p:nvPicPr>
          <p:cNvPr id="18440" name="Picture 8" descr="https://png.pngtree.com/element_our/20190602/ourlarge/pngtree-three-dimensional-broom-pattern-illustration-image_14187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12775" y="4438650"/>
            <a:ext cx="28813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3448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Текущее состояние гардероба (было)</a:t>
            </a:r>
          </a:p>
        </p:txBody>
      </p:sp>
      <p:pic>
        <p:nvPicPr>
          <p:cNvPr id="1027" name="Picture 3" descr="C:\Users\Светлана\Desktop\Проект Бережливые технологии 2024г\фото до\IMG_20240215_123404_9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23487" r="6791" b="3149"/>
          <a:stretch/>
        </p:blipFill>
        <p:spPr bwMode="auto">
          <a:xfrm>
            <a:off x="3203848" y="1700808"/>
            <a:ext cx="2327219" cy="2803476"/>
          </a:xfrm>
          <a:prstGeom prst="rect">
            <a:avLst/>
          </a:prstGeom>
          <a:noFill/>
          <a:ln w="28575">
            <a:solidFill>
              <a:srgbClr val="B41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Desktop\Проект Бережливые технологии 2024г\фото до\IMG_20240215_123514_53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6927" r="10729"/>
          <a:stretch/>
        </p:blipFill>
        <p:spPr bwMode="auto">
          <a:xfrm>
            <a:off x="6033831" y="1667942"/>
            <a:ext cx="2764019" cy="4425354"/>
          </a:xfrm>
          <a:prstGeom prst="rect">
            <a:avLst/>
          </a:prstGeom>
          <a:noFill/>
          <a:ln w="28575">
            <a:solidFill>
              <a:srgbClr val="B41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етлана\Desktop\Проект Бережливые технологии 2024г\фото до\IMG_20240215_123327_8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t="9744" r="7165"/>
          <a:stretch/>
        </p:blipFill>
        <p:spPr bwMode="auto">
          <a:xfrm>
            <a:off x="467544" y="1564392"/>
            <a:ext cx="2414156" cy="3441824"/>
          </a:xfrm>
          <a:prstGeom prst="rect">
            <a:avLst/>
          </a:prstGeom>
          <a:noFill/>
          <a:ln w="28575">
            <a:solidFill>
              <a:srgbClr val="B41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лана\Desktop\Проект Бережливые технологии 2024г\фото до\IMG_20240215_123504_27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5906" r="5920" b="4961"/>
          <a:stretch/>
        </p:blipFill>
        <p:spPr bwMode="auto">
          <a:xfrm>
            <a:off x="2195736" y="4725144"/>
            <a:ext cx="2616335" cy="1965444"/>
          </a:xfrm>
          <a:prstGeom prst="rect">
            <a:avLst/>
          </a:prstGeom>
          <a:noFill/>
          <a:ln w="28575">
            <a:solidFill>
              <a:srgbClr val="B4180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9501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05312"/>
              </p:ext>
            </p:extLst>
          </p:nvPr>
        </p:nvGraphicFramePr>
        <p:xfrm>
          <a:off x="331788" y="1700213"/>
          <a:ext cx="8416925" cy="4715131"/>
        </p:xfrm>
        <a:graphic>
          <a:graphicData uri="http://schemas.openxmlformats.org/drawingml/2006/table">
            <a:tbl>
              <a:tblPr/>
              <a:tblGrid>
                <a:gridCol w="450850"/>
                <a:gridCol w="2430462"/>
                <a:gridCol w="723900"/>
                <a:gridCol w="2795588"/>
                <a:gridCol w="20161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 исполнитель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материалов  по внедрению бережливых технологий.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02-08.09.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Изучены материалы по бережливым технологиям.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Пимкина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С.В., заместитель директора по АХЧ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Царькова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И.В.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группы внедрению бережливых технологий в МБОУ СШ №6 им. А.С. Макаренко.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09-11.09.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Создана рабочая группа.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 начальной школы,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заместитель директора по АХЧ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Царькова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И.В.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проблем, утверждение направлений работы.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12-30.09.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Составлен план действий.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 начальной школы,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заместитель директора по АХЧ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Царькова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И.В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Беседа с обучающимися о бережном отношении к своим вещам и времени.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10.10.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Осознание детьми необходимости бережного отношения к вещам и времени.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 начальной школы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98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План мероприятий по достижению целевых показателей проекта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kartinkin.net/uploads/posts/2021-07/1626140008_43-kartinkin-com-p-svetlo-bezhevii-fon-krasivo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61463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20524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890725"/>
              </p:ext>
            </p:extLst>
          </p:nvPr>
        </p:nvGraphicFramePr>
        <p:xfrm>
          <a:off x="331788" y="1700213"/>
          <a:ext cx="8416925" cy="4480878"/>
        </p:xfrm>
        <a:graphic>
          <a:graphicData uri="http://schemas.openxmlformats.org/drawingml/2006/table">
            <a:tbl>
              <a:tblPr/>
              <a:tblGrid>
                <a:gridCol w="450850"/>
                <a:gridCol w="2430462"/>
                <a:gridCol w="854844"/>
                <a:gridCol w="2664644"/>
                <a:gridCol w="201612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 исполнитель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Разработка маркировки личных вещей обучающихся и мешков для обуви.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13.10.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Оптимизация времени на поиск потерянных личных вещей обучающихся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Классные руководители начальной школы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6.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Оформление информационного стенда «Бережное отношение к вещам»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14-17.10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Наглядная демонстрация информационного материала.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Классные руководители начальной школы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7.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Подготовка подсобного помещения для размещения потерянных вещей обучающихся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17-31.10.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Оптимизация времени на поиск потерянных личных вещей обучающихся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заместитель директора по АХЧ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Царькова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И.В.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D0D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8.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 в работу проекта «Бюро находок».</a:t>
                      </a:r>
                      <a:endParaRPr lang="ru-RU" sz="14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времени на поиск личных вещей в гардеробе обучающихся  начальных классов.</a:t>
                      </a:r>
                      <a:endParaRPr lang="ru-RU" sz="14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Классные руководители начальной школы,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заместитель директора по АХЧ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Царькова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И.В</a:t>
                      </a:r>
                      <a:endParaRPr lang="ru-RU" sz="1400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850" y="260350"/>
            <a:ext cx="8496300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22" name="Заголовок 1"/>
          <p:cNvSpPr txBox="1">
            <a:spLocks/>
          </p:cNvSpPr>
          <p:nvPr/>
        </p:nvSpPr>
        <p:spPr bwMode="auto">
          <a:xfrm>
            <a:off x="331788" y="260350"/>
            <a:ext cx="8497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План мероприятий по достижению целевых показателей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466</Words>
  <Application>Microsoft Office PowerPoint</Application>
  <PresentationFormat>Экран (4:3)</PresentationFormat>
  <Paragraphs>115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Документ</vt:lpstr>
      <vt:lpstr>Муниципальное бюджетное общеобразовательное учреждение  «Средняя школа №6 им. А. С. Макаренко»</vt:lpstr>
      <vt:lpstr>Вовлеченные лица и рамки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школа №6 им. А.С.Макаренко» (МБОУ СШ№6 им. А.С.Макаренко)</dc:title>
  <dc:creator>User</dc:creator>
  <cp:lastModifiedBy>User</cp:lastModifiedBy>
  <cp:revision>32</cp:revision>
  <dcterms:created xsi:type="dcterms:W3CDTF">2022-05-29T17:51:50Z</dcterms:created>
  <dcterms:modified xsi:type="dcterms:W3CDTF">2025-03-27T10:15:02Z</dcterms:modified>
</cp:coreProperties>
</file>